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97" r:id="rId4"/>
    <p:sldId id="258" r:id="rId5"/>
    <p:sldId id="260" r:id="rId6"/>
    <p:sldId id="259" r:id="rId7"/>
    <p:sldId id="298" r:id="rId8"/>
    <p:sldId id="261" r:id="rId9"/>
    <p:sldId id="262" r:id="rId10"/>
    <p:sldId id="263" r:id="rId11"/>
    <p:sldId id="264" r:id="rId12"/>
    <p:sldId id="299" r:id="rId13"/>
    <p:sldId id="265" r:id="rId14"/>
    <p:sldId id="267" r:id="rId15"/>
    <p:sldId id="268" r:id="rId16"/>
    <p:sldId id="301" r:id="rId17"/>
    <p:sldId id="269" r:id="rId18"/>
    <p:sldId id="270" r:id="rId19"/>
    <p:sldId id="271" r:id="rId20"/>
    <p:sldId id="272" r:id="rId21"/>
    <p:sldId id="273" r:id="rId22"/>
    <p:sldId id="303" r:id="rId23"/>
    <p:sldId id="274" r:id="rId24"/>
    <p:sldId id="276" r:id="rId25"/>
    <p:sldId id="277" r:id="rId26"/>
    <p:sldId id="278" r:id="rId27"/>
    <p:sldId id="304" r:id="rId28"/>
    <p:sldId id="275" r:id="rId29"/>
    <p:sldId id="279" r:id="rId30"/>
    <p:sldId id="288" r:id="rId31"/>
    <p:sldId id="287" r:id="rId32"/>
    <p:sldId id="280" r:id="rId33"/>
    <p:sldId id="281" r:id="rId34"/>
    <p:sldId id="282" r:id="rId35"/>
    <p:sldId id="283" r:id="rId36"/>
    <p:sldId id="284" r:id="rId37"/>
    <p:sldId id="285" r:id="rId38"/>
    <p:sldId id="291" r:id="rId39"/>
    <p:sldId id="290" r:id="rId40"/>
    <p:sldId id="293" r:id="rId41"/>
    <p:sldId id="292" r:id="rId42"/>
    <p:sldId id="294" r:id="rId43"/>
    <p:sldId id="295" r:id="rId44"/>
    <p:sldId id="286" r:id="rId45"/>
    <p:sldId id="296" r:id="rId46"/>
    <p:sldId id="305" r:id="rId47"/>
    <p:sldId id="28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4" autoAdjust="0"/>
    <p:restoredTop sz="94011" autoAdjust="0"/>
  </p:normalViewPr>
  <p:slideViewPr>
    <p:cSldViewPr snapToGrid="0">
      <p:cViewPr>
        <p:scale>
          <a:sx n="70" d="100"/>
          <a:sy n="70" d="100"/>
        </p:scale>
        <p:origin x="-72" y="-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2.wmf"/><Relationship Id="rId7" Type="http://schemas.openxmlformats.org/officeDocument/2006/relationships/image" Target="../media/image66.wmf"/><Relationship Id="rId12" Type="http://schemas.openxmlformats.org/officeDocument/2006/relationships/image" Target="../media/image71.wmf"/><Relationship Id="rId2" Type="http://schemas.openxmlformats.org/officeDocument/2006/relationships/image" Target="../media/image61.wmf"/><Relationship Id="rId1" Type="http://schemas.openxmlformats.org/officeDocument/2006/relationships/image" Target="../media/image20.wmf"/><Relationship Id="rId6" Type="http://schemas.openxmlformats.org/officeDocument/2006/relationships/image" Target="../media/image65.wmf"/><Relationship Id="rId11" Type="http://schemas.openxmlformats.org/officeDocument/2006/relationships/image" Target="../media/image70.wmf"/><Relationship Id="rId5" Type="http://schemas.openxmlformats.org/officeDocument/2006/relationships/image" Target="../media/image64.wmf"/><Relationship Id="rId10" Type="http://schemas.openxmlformats.org/officeDocument/2006/relationships/image" Target="../media/image69.wmf"/><Relationship Id="rId4" Type="http://schemas.openxmlformats.org/officeDocument/2006/relationships/image" Target="../media/image63.wmf"/><Relationship Id="rId9" Type="http://schemas.openxmlformats.org/officeDocument/2006/relationships/image" Target="../media/image6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8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.wmf"/><Relationship Id="rId1" Type="http://schemas.openxmlformats.org/officeDocument/2006/relationships/image" Target="../media/image15.wmf"/><Relationship Id="rId4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7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7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B6D0D-6E36-4F5A-9B6D-C8ED9298B09D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C8273-04D4-4627-88A8-C60BB7BA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6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58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1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5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23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5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53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27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11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55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50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5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11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57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16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31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47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4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99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434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19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589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77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729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37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061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923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50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80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38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525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1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135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326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09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852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661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240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346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294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3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45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64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06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28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8273-04D4-4627-88A8-C60BB7BA21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3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F91A-A194-4416-A574-D192D83C67E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D8C6-5879-4C0B-9358-456DFCC6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73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F91A-A194-4416-A574-D192D83C67E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D8C6-5879-4C0B-9358-456DFCC6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6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F91A-A194-4416-A574-D192D83C67E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D8C6-5879-4C0B-9358-456DFCC6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4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F91A-A194-4416-A574-D192D83C67E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D8C6-5879-4C0B-9358-456DFCC6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4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F91A-A194-4416-A574-D192D83C67E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D8C6-5879-4C0B-9358-456DFCC6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3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F91A-A194-4416-A574-D192D83C67E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D8C6-5879-4C0B-9358-456DFCC6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0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F91A-A194-4416-A574-D192D83C67E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D8C6-5879-4C0B-9358-456DFCC6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99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F91A-A194-4416-A574-D192D83C67E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D8C6-5879-4C0B-9358-456DFCC6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2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F91A-A194-4416-A574-D192D83C67E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D8C6-5879-4C0B-9358-456DFCC6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5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F91A-A194-4416-A574-D192D83C67E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D8C6-5879-4C0B-9358-456DFCC6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4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F91A-A194-4416-A574-D192D83C67E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D8C6-5879-4C0B-9358-456DFCC6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9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2F91A-A194-4416-A574-D192D83C67E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ED8C6-5879-4C0B-9358-456DFCC6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5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wmf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2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6.wmf"/><Relationship Id="rId10" Type="http://schemas.openxmlformats.org/officeDocument/2006/relationships/image" Target="../media/image48.wmf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image" Target="../media/image51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wmf"/><Relationship Id="rId11" Type="http://schemas.openxmlformats.org/officeDocument/2006/relationships/image" Target="../media/image50.wmf"/><Relationship Id="rId5" Type="http://schemas.openxmlformats.org/officeDocument/2006/relationships/oleObject" Target="../embeddings/oleObject25.bin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53.png"/><Relationship Id="rId9" Type="http://schemas.openxmlformats.org/officeDocument/2006/relationships/image" Target="../media/image54.png"/><Relationship Id="rId14" Type="http://schemas.openxmlformats.org/officeDocument/2006/relationships/oleObject" Target="../embeddings/oleObject2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60.png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60.png"/><Relationship Id="rId11" Type="http://schemas.openxmlformats.org/officeDocument/2006/relationships/oleObject" Target="../embeddings/oleObject32.bin"/><Relationship Id="rId5" Type="http://schemas.openxmlformats.org/officeDocument/2006/relationships/image" Target="../media/image54.png"/><Relationship Id="rId10" Type="http://schemas.openxmlformats.org/officeDocument/2006/relationships/image" Target="../media/image57.wmf"/><Relationship Id="rId4" Type="http://schemas.openxmlformats.org/officeDocument/2006/relationships/image" Target="../media/image59.png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64.wmf"/><Relationship Id="rId18" Type="http://schemas.openxmlformats.org/officeDocument/2006/relationships/oleObject" Target="../embeddings/oleObject40.bin"/><Relationship Id="rId26" Type="http://schemas.openxmlformats.org/officeDocument/2006/relationships/oleObject" Target="../embeddings/oleObject44.bin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68.wmf"/><Relationship Id="rId7" Type="http://schemas.openxmlformats.org/officeDocument/2006/relationships/image" Target="../media/image61.wmf"/><Relationship Id="rId12" Type="http://schemas.openxmlformats.org/officeDocument/2006/relationships/oleObject" Target="../embeddings/oleObject37.bin"/><Relationship Id="rId17" Type="http://schemas.openxmlformats.org/officeDocument/2006/relationships/image" Target="../media/image66.wmf"/><Relationship Id="rId25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9.bin"/><Relationship Id="rId20" Type="http://schemas.openxmlformats.org/officeDocument/2006/relationships/oleObject" Target="../embeddings/oleObject41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63.wmf"/><Relationship Id="rId24" Type="http://schemas.openxmlformats.org/officeDocument/2006/relationships/oleObject" Target="../embeddings/oleObject43.bin"/><Relationship Id="rId5" Type="http://schemas.openxmlformats.org/officeDocument/2006/relationships/image" Target="../media/image20.wmf"/><Relationship Id="rId15" Type="http://schemas.openxmlformats.org/officeDocument/2006/relationships/image" Target="../media/image65.wmf"/><Relationship Id="rId23" Type="http://schemas.openxmlformats.org/officeDocument/2006/relationships/image" Target="../media/image69.wmf"/><Relationship Id="rId28" Type="http://schemas.openxmlformats.org/officeDocument/2006/relationships/image" Target="../media/image2.png"/><Relationship Id="rId10" Type="http://schemas.openxmlformats.org/officeDocument/2006/relationships/oleObject" Target="../embeddings/oleObject36.bin"/><Relationship Id="rId19" Type="http://schemas.openxmlformats.org/officeDocument/2006/relationships/image" Target="../media/image67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62.wmf"/><Relationship Id="rId14" Type="http://schemas.openxmlformats.org/officeDocument/2006/relationships/oleObject" Target="../embeddings/oleObject38.bin"/><Relationship Id="rId22" Type="http://schemas.openxmlformats.org/officeDocument/2006/relationships/oleObject" Target="../embeddings/oleObject42.bin"/><Relationship Id="rId27" Type="http://schemas.openxmlformats.org/officeDocument/2006/relationships/image" Target="../media/image7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47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49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80.png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png"/><Relationship Id="rId5" Type="http://schemas.openxmlformats.org/officeDocument/2006/relationships/image" Target="../media/image1.wmf"/><Relationship Id="rId10" Type="http://schemas.openxmlformats.org/officeDocument/2006/relationships/image" Target="../media/image2.png"/><Relationship Id="rId4" Type="http://schemas.openxmlformats.org/officeDocument/2006/relationships/oleObject" Target="../embeddings/oleObject53.bin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image" Target="../media/image86.png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png"/><Relationship Id="rId11" Type="http://schemas.openxmlformats.org/officeDocument/2006/relationships/image" Target="../media/image830.png"/><Relationship Id="rId5" Type="http://schemas.openxmlformats.org/officeDocument/2006/relationships/image" Target="../media/image820.png"/><Relationship Id="rId10" Type="http://schemas.openxmlformats.org/officeDocument/2006/relationships/image" Target="../media/image32.wmf"/><Relationship Id="rId4" Type="http://schemas.openxmlformats.org/officeDocument/2006/relationships/image" Target="../media/image790.png"/><Relationship Id="rId9" Type="http://schemas.openxmlformats.org/officeDocument/2006/relationships/oleObject" Target="../embeddings/oleObject5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4.jpeg"/><Relationship Id="rId11" Type="http://schemas.openxmlformats.org/officeDocument/2006/relationships/image" Target="../media/image91.wmf"/><Relationship Id="rId5" Type="http://schemas.openxmlformats.org/officeDocument/2006/relationships/image" Target="../media/image93.jpeg"/><Relationship Id="rId10" Type="http://schemas.openxmlformats.org/officeDocument/2006/relationships/oleObject" Target="../embeddings/oleObject57.bin"/><Relationship Id="rId4" Type="http://schemas.openxmlformats.org/officeDocument/2006/relationships/image" Target="../media/image92.jpeg"/><Relationship Id="rId9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8.bin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103.png"/><Relationship Id="rId9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107.PNG"/><Relationship Id="rId10" Type="http://schemas.openxmlformats.org/officeDocument/2006/relationships/image" Target="../media/image105.wmf"/><Relationship Id="rId4" Type="http://schemas.openxmlformats.org/officeDocument/2006/relationships/image" Target="../media/image106.jpeg"/><Relationship Id="rId9" Type="http://schemas.openxmlformats.org/officeDocument/2006/relationships/oleObject" Target="../embeddings/oleObject61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8.png"/><Relationship Id="rId5" Type="http://schemas.openxmlformats.org/officeDocument/2006/relationships/image" Target="../media/image78.wmf"/><Relationship Id="rId4" Type="http://schemas.openxmlformats.org/officeDocument/2006/relationships/oleObject" Target="../embeddings/oleObject6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112.png"/><Relationship Id="rId10" Type="http://schemas.openxmlformats.org/officeDocument/2006/relationships/image" Target="../media/image113.tif"/><Relationship Id="rId4" Type="http://schemas.openxmlformats.org/officeDocument/2006/relationships/image" Target="../media/image2.png"/><Relationship Id="rId9" Type="http://schemas.openxmlformats.org/officeDocument/2006/relationships/image" Target="../media/image11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gif"/><Relationship Id="rId5" Type="http://schemas.openxmlformats.org/officeDocument/2006/relationships/image" Target="../media/image2.pn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1.emf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.wmf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5.wmf"/><Relationship Id="rId10" Type="http://schemas.openxmlformats.org/officeDocument/2006/relationships/image" Target="../media/image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2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20.wmf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Rectángulo 1035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30105" y="3698882"/>
            <a:ext cx="10011828" cy="904129"/>
          </a:xfrm>
        </p:spPr>
        <p:txBody>
          <a:bodyPr>
            <a:normAutofit fontScale="90000"/>
          </a:bodyPr>
          <a:lstStyle/>
          <a:p>
            <a:r>
              <a:rPr lang="es-ES" sz="3900" dirty="0" smtClean="0">
                <a:latin typeface="+mn-lt"/>
                <a:cs typeface="Aharoni" panose="02010803020104030203" pitchFamily="2" charset="-79"/>
              </a:rPr>
              <a:t>Tutorial </a:t>
            </a:r>
            <a:r>
              <a:rPr lang="es-ES" sz="3900" dirty="0" err="1" smtClean="0">
                <a:latin typeface="+mn-lt"/>
                <a:cs typeface="Aharoni" panose="02010803020104030203" pitchFamily="2" charset="-79"/>
              </a:rPr>
              <a:t>sesion</a:t>
            </a:r>
            <a:r>
              <a:rPr lang="es-ES" sz="3900" dirty="0" smtClean="0">
                <a:latin typeface="+mn-lt"/>
                <a:cs typeface="Aharoni" panose="02010803020104030203" pitchFamily="2" charset="-79"/>
              </a:rPr>
              <a:t>:</a:t>
            </a: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Mueller</a:t>
            </a: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Matrix</a:t>
            </a: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Ellipsometry</a:t>
            </a: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0105" y="4915613"/>
            <a:ext cx="5782925" cy="369681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s-ES" sz="10400" b="1" dirty="0" smtClean="0">
                <a:latin typeface="+mj-lt"/>
              </a:rPr>
              <a:t>Oriol Arteaga</a:t>
            </a:r>
          </a:p>
          <a:p>
            <a:pPr algn="l"/>
            <a:r>
              <a:rPr lang="es-ES" sz="10400" b="1" dirty="0" err="1" smtClean="0">
                <a:latin typeface="+mj-lt"/>
              </a:rPr>
              <a:t>Dep</a:t>
            </a:r>
            <a:r>
              <a:rPr lang="es-ES" sz="10400" b="1" dirty="0" smtClean="0">
                <a:latin typeface="+mj-lt"/>
              </a:rPr>
              <a:t>. </a:t>
            </a:r>
            <a:r>
              <a:rPr lang="es-ES" sz="10400" b="1" dirty="0" err="1" smtClean="0">
                <a:latin typeface="+mj-lt"/>
              </a:rPr>
              <a:t>Applied</a:t>
            </a:r>
            <a:r>
              <a:rPr lang="es-ES" sz="10400" b="1" dirty="0" smtClean="0">
                <a:latin typeface="+mj-lt"/>
              </a:rPr>
              <a:t> </a:t>
            </a:r>
            <a:r>
              <a:rPr lang="es-ES" sz="10400" b="1" dirty="0" err="1" smtClean="0">
                <a:latin typeface="+mj-lt"/>
              </a:rPr>
              <a:t>Physics</a:t>
            </a:r>
            <a:r>
              <a:rPr lang="es-ES" sz="10400" b="1" dirty="0" smtClean="0">
                <a:latin typeface="+mj-lt"/>
              </a:rPr>
              <a:t> and </a:t>
            </a:r>
            <a:r>
              <a:rPr lang="es-ES" sz="10400" b="1" dirty="0" err="1" smtClean="0">
                <a:latin typeface="+mj-lt"/>
              </a:rPr>
              <a:t>Optics</a:t>
            </a:r>
            <a:endParaRPr lang="es-ES" sz="10400" b="1" dirty="0" smtClean="0">
              <a:latin typeface="+mj-lt"/>
            </a:endParaRPr>
          </a:p>
          <a:p>
            <a:pPr algn="l"/>
            <a:r>
              <a:rPr lang="es-ES" sz="10400" b="1" dirty="0" err="1" smtClean="0">
                <a:latin typeface="+mj-lt"/>
              </a:rPr>
              <a:t>University</a:t>
            </a:r>
            <a:r>
              <a:rPr lang="es-ES" sz="10400" b="1" dirty="0" smtClean="0">
                <a:latin typeface="+mj-lt"/>
              </a:rPr>
              <a:t> of Barcelona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grpSp>
        <p:nvGrpSpPr>
          <p:cNvPr id="1035" name="Grupo 1034"/>
          <p:cNvGrpSpPr/>
          <p:nvPr/>
        </p:nvGrpSpPr>
        <p:grpSpPr>
          <a:xfrm>
            <a:off x="3461967" y="1715188"/>
            <a:ext cx="5635791" cy="2008623"/>
            <a:chOff x="3461967" y="1715188"/>
            <a:chExt cx="5635791" cy="2008623"/>
          </a:xfrm>
        </p:grpSpPr>
        <p:sp>
          <p:nvSpPr>
            <p:cNvPr id="6" name="Cubo 5"/>
            <p:cNvSpPr/>
            <p:nvPr/>
          </p:nvSpPr>
          <p:spPr>
            <a:xfrm>
              <a:off x="4965691" y="2938794"/>
              <a:ext cx="1947339" cy="659421"/>
            </a:xfrm>
            <a:prstGeom prst="cube">
              <a:avLst>
                <a:gd name="adj" fmla="val 80364"/>
              </a:avLst>
            </a:prstGeom>
            <a:scene3d>
              <a:camera prst="orthographicFront">
                <a:rot lat="1351260" lon="19966416" rev="20931088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onector recto de flecha 11"/>
            <p:cNvCxnSpPr/>
            <p:nvPr/>
          </p:nvCxnSpPr>
          <p:spPr>
            <a:xfrm flipV="1">
              <a:off x="5939361" y="2859611"/>
              <a:ext cx="3158397" cy="304379"/>
            </a:xfrm>
            <a:prstGeom prst="straightConnector1">
              <a:avLst/>
            </a:prstGeom>
            <a:ln w="95250">
              <a:solidFill>
                <a:schemeClr val="accent4">
                  <a:lumMod val="60000"/>
                  <a:lumOff val="4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>
              <a:off x="3589866" y="2882325"/>
              <a:ext cx="4960672" cy="715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/>
          </p:nvCxnSpPr>
          <p:spPr>
            <a:xfrm flipV="1">
              <a:off x="3589867" y="1944221"/>
              <a:ext cx="1" cy="9254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/>
          </p:nvCxnSpPr>
          <p:spPr>
            <a:xfrm flipV="1">
              <a:off x="8550142" y="2976796"/>
              <a:ext cx="1190" cy="6214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riángulo isósceles 23"/>
            <p:cNvSpPr/>
            <p:nvPr/>
          </p:nvSpPr>
          <p:spPr>
            <a:xfrm rot="21249453" flipV="1">
              <a:off x="5971854" y="3064586"/>
              <a:ext cx="2615010" cy="659225"/>
            </a:xfrm>
            <a:prstGeom prst="triangle">
              <a:avLst>
                <a:gd name="adj" fmla="val 9754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orma libre 28"/>
            <p:cNvSpPr/>
            <p:nvPr/>
          </p:nvSpPr>
          <p:spPr>
            <a:xfrm>
              <a:off x="3589866" y="2028626"/>
              <a:ext cx="2226734" cy="1172497"/>
            </a:xfrm>
            <a:custGeom>
              <a:avLst/>
              <a:gdLst>
                <a:gd name="connsiteX0" fmla="*/ 0 w 2108200"/>
                <a:gd name="connsiteY0" fmla="*/ 0 h 1151466"/>
                <a:gd name="connsiteX1" fmla="*/ 8466 w 2108200"/>
                <a:gd name="connsiteY1" fmla="*/ 838200 h 1151466"/>
                <a:gd name="connsiteX2" fmla="*/ 2108200 w 2108200"/>
                <a:gd name="connsiteY2" fmla="*/ 1151466 h 1151466"/>
                <a:gd name="connsiteX3" fmla="*/ 0 w 2108200"/>
                <a:gd name="connsiteY3" fmla="*/ 0 h 115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8200" h="1151466">
                  <a:moveTo>
                    <a:pt x="0" y="0"/>
                  </a:moveTo>
                  <a:lnTo>
                    <a:pt x="8466" y="838200"/>
                  </a:lnTo>
                  <a:lnTo>
                    <a:pt x="2108200" y="1151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Conector recto de flecha 7"/>
            <p:cNvCxnSpPr/>
            <p:nvPr/>
          </p:nvCxnSpPr>
          <p:spPr>
            <a:xfrm>
              <a:off x="3531499" y="1944221"/>
              <a:ext cx="2413000" cy="1264647"/>
            </a:xfrm>
            <a:prstGeom prst="straightConnector1">
              <a:avLst/>
            </a:prstGeom>
            <a:ln w="95250">
              <a:solidFill>
                <a:schemeClr val="accent4">
                  <a:lumMod val="60000"/>
                  <a:lumOff val="4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/>
            <p:nvPr/>
          </p:nvCxnSpPr>
          <p:spPr>
            <a:xfrm flipH="1" flipV="1">
              <a:off x="3589866" y="1760261"/>
              <a:ext cx="313267" cy="45233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de flecha 33"/>
            <p:cNvCxnSpPr/>
            <p:nvPr/>
          </p:nvCxnSpPr>
          <p:spPr>
            <a:xfrm flipV="1">
              <a:off x="8089631" y="2452372"/>
              <a:ext cx="274694" cy="53450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" name="Elipse 1026"/>
            <p:cNvSpPr/>
            <p:nvPr/>
          </p:nvSpPr>
          <p:spPr>
            <a:xfrm rot="1744200">
              <a:off x="7815933" y="2388884"/>
              <a:ext cx="556615" cy="1064217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Conector recto de flecha 36"/>
            <p:cNvCxnSpPr/>
            <p:nvPr/>
          </p:nvCxnSpPr>
          <p:spPr>
            <a:xfrm flipV="1">
              <a:off x="3917902" y="1715188"/>
              <a:ext cx="193913" cy="51125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de flecha 40"/>
            <p:cNvCxnSpPr/>
            <p:nvPr/>
          </p:nvCxnSpPr>
          <p:spPr>
            <a:xfrm flipH="1">
              <a:off x="3461967" y="2212601"/>
              <a:ext cx="436018" cy="7835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de flecha 44"/>
            <p:cNvCxnSpPr/>
            <p:nvPr/>
          </p:nvCxnSpPr>
          <p:spPr>
            <a:xfrm flipH="1">
              <a:off x="7622035" y="2982608"/>
              <a:ext cx="524678" cy="12447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de flecha 45"/>
            <p:cNvCxnSpPr/>
            <p:nvPr/>
          </p:nvCxnSpPr>
          <p:spPr>
            <a:xfrm flipH="1" flipV="1">
              <a:off x="7949948" y="2529061"/>
              <a:ext cx="175415" cy="45644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447536"/>
              </p:ext>
            </p:extLst>
          </p:nvPr>
        </p:nvGraphicFramePr>
        <p:xfrm>
          <a:off x="5030356" y="1677862"/>
          <a:ext cx="2014103" cy="108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cuación" r:id="rId5" imgW="1739880" imgH="939600" progId="Equation.3">
                  <p:embed/>
                </p:oleObj>
              </mc:Choice>
              <mc:Fallback>
                <p:oleObj name="Ecuación" r:id="rId5" imgW="173988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0356" y="1677862"/>
                        <a:ext cx="2014103" cy="108801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9" name="Picture 65" descr="http://www.ub.edu/web/ub/galeries/imatges/logo_home_no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7" y="38100"/>
            <a:ext cx="36480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15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1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10900440" cy="84615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Basic concepts about Mueller matrices. No depolarization and isotropy 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862049"/>
              </p:ext>
            </p:extLst>
          </p:nvPr>
        </p:nvGraphicFramePr>
        <p:xfrm>
          <a:off x="496310" y="1961155"/>
          <a:ext cx="2214562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5" name="Ecuación" r:id="rId4" imgW="1002960" imgH="482400" progId="Equation.3">
                  <p:embed/>
                </p:oleObj>
              </mc:Choice>
              <mc:Fallback>
                <p:oleObj name="Ecuación" r:id="rId4" imgW="1002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10" y="1961155"/>
                        <a:ext cx="2214562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234000"/>
              </p:ext>
            </p:extLst>
          </p:nvPr>
        </p:nvGraphicFramePr>
        <p:xfrm>
          <a:off x="464879" y="3557077"/>
          <a:ext cx="3067050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6" name="Ecuación" r:id="rId6" imgW="1968480" imgH="914400" progId="Equation.3">
                  <p:embed/>
                </p:oleObj>
              </mc:Choice>
              <mc:Fallback>
                <p:oleObj name="Ecuación" r:id="rId6" imgW="19684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79" y="3557077"/>
                        <a:ext cx="3067050" cy="1425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CuadroTexto 28"/>
          <p:cNvSpPr txBox="1"/>
          <p:nvPr/>
        </p:nvSpPr>
        <p:spPr>
          <a:xfrm>
            <a:off x="285720" y="969419"/>
            <a:ext cx="649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modern</a:t>
            </a:r>
            <a:r>
              <a:rPr lang="es-ES" dirty="0" smtClean="0"/>
              <a:t> </a:t>
            </a:r>
            <a:r>
              <a:rPr lang="es-ES" dirty="0" err="1" smtClean="0"/>
              <a:t>ellipsometers</a:t>
            </a:r>
            <a:r>
              <a:rPr lang="es-ES" dirty="0" smtClean="0"/>
              <a:t> </a:t>
            </a:r>
            <a:r>
              <a:rPr lang="es-ES" dirty="0" err="1" smtClean="0"/>
              <a:t>measure</a:t>
            </a:r>
            <a:r>
              <a:rPr lang="es-ES" dirty="0" smtClean="0"/>
              <a:t> </a:t>
            </a:r>
            <a:r>
              <a:rPr lang="es-ES" dirty="0" err="1" smtClean="0"/>
              <a:t>elements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. </a:t>
            </a:r>
            <a:endParaRPr lang="en-US" dirty="0"/>
          </a:p>
        </p:txBody>
      </p:sp>
      <p:graphicFrame>
        <p:nvGraphicFramePr>
          <p:cNvPr id="3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318427"/>
              </p:ext>
            </p:extLst>
          </p:nvPr>
        </p:nvGraphicFramePr>
        <p:xfrm>
          <a:off x="4257819" y="3507865"/>
          <a:ext cx="1981200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7" name="Equation" r:id="rId8" imgW="1193760" imgH="888840" progId="Equation.3">
                  <p:embed/>
                </p:oleObj>
              </mc:Choice>
              <mc:Fallback>
                <p:oleObj name="Equation" r:id="rId8" imgW="119376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7819" y="3507865"/>
                        <a:ext cx="1981200" cy="1474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276112"/>
              </p:ext>
            </p:extLst>
          </p:nvPr>
        </p:nvGraphicFramePr>
        <p:xfrm>
          <a:off x="496310" y="5356782"/>
          <a:ext cx="4800600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8" name="Equation" r:id="rId10" imgW="2717800" imgH="457200" progId="Equation.3">
                  <p:embed/>
                </p:oleObj>
              </mc:Choice>
              <mc:Fallback>
                <p:oleObj name="Equation" r:id="rId10" imgW="2717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10" y="5356782"/>
                        <a:ext cx="4800600" cy="744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ángulo 31"/>
          <p:cNvSpPr/>
          <p:nvPr/>
        </p:nvSpPr>
        <p:spPr>
          <a:xfrm>
            <a:off x="285720" y="1335610"/>
            <a:ext cx="5130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a </a:t>
            </a:r>
            <a:r>
              <a:rPr lang="es-ES" dirty="0" err="1" smtClean="0"/>
              <a:t>common</a:t>
            </a:r>
            <a:r>
              <a:rPr lang="es-ES" dirty="0" smtClean="0"/>
              <a:t> </a:t>
            </a:r>
            <a:r>
              <a:rPr lang="es-ES" dirty="0" err="1" smtClean="0"/>
              <a:t>representation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isotropic</a:t>
            </a:r>
            <a:r>
              <a:rPr lang="es-ES" dirty="0" smtClean="0"/>
              <a:t> media:</a:t>
            </a:r>
            <a:endParaRPr lang="en-US" dirty="0"/>
          </a:p>
        </p:txBody>
      </p:sp>
      <p:grpSp>
        <p:nvGrpSpPr>
          <p:cNvPr id="33" name="Grupo 32"/>
          <p:cNvGrpSpPr/>
          <p:nvPr/>
        </p:nvGrpSpPr>
        <p:grpSpPr>
          <a:xfrm>
            <a:off x="4362514" y="1961155"/>
            <a:ext cx="3499942" cy="1271556"/>
            <a:chOff x="3461967" y="1715188"/>
            <a:chExt cx="5635791" cy="2008623"/>
          </a:xfrm>
        </p:grpSpPr>
        <p:sp>
          <p:nvSpPr>
            <p:cNvPr id="39" name="Triángulo isósceles 38"/>
            <p:cNvSpPr/>
            <p:nvPr/>
          </p:nvSpPr>
          <p:spPr>
            <a:xfrm rot="21249453" flipV="1">
              <a:off x="5971854" y="3064586"/>
              <a:ext cx="2615010" cy="659225"/>
            </a:xfrm>
            <a:prstGeom prst="triangle">
              <a:avLst>
                <a:gd name="adj" fmla="val 9754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ubo 33"/>
            <p:cNvSpPr/>
            <p:nvPr/>
          </p:nvSpPr>
          <p:spPr>
            <a:xfrm>
              <a:off x="4965691" y="2938794"/>
              <a:ext cx="1947339" cy="659421"/>
            </a:xfrm>
            <a:prstGeom prst="cube">
              <a:avLst>
                <a:gd name="adj" fmla="val 80364"/>
              </a:avLst>
            </a:prstGeom>
            <a:scene3d>
              <a:camera prst="orthographicFront">
                <a:rot lat="1351260" lon="19966416" rev="20931088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Conector recto de flecha 34"/>
            <p:cNvCxnSpPr/>
            <p:nvPr/>
          </p:nvCxnSpPr>
          <p:spPr>
            <a:xfrm flipV="1">
              <a:off x="5939361" y="2859611"/>
              <a:ext cx="3158397" cy="304379"/>
            </a:xfrm>
            <a:prstGeom prst="straightConnector1">
              <a:avLst/>
            </a:prstGeom>
            <a:ln w="95250">
              <a:solidFill>
                <a:schemeClr val="accent4">
                  <a:lumMod val="60000"/>
                  <a:lumOff val="4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>
              <a:off x="3589866" y="2882325"/>
              <a:ext cx="4960672" cy="715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/>
            <p:cNvCxnSpPr/>
            <p:nvPr/>
          </p:nvCxnSpPr>
          <p:spPr>
            <a:xfrm flipV="1">
              <a:off x="3589867" y="1944221"/>
              <a:ext cx="1" cy="9254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/>
            <p:nvPr/>
          </p:nvCxnSpPr>
          <p:spPr>
            <a:xfrm flipV="1">
              <a:off x="8550142" y="2976796"/>
              <a:ext cx="1190" cy="6214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orma libre 39"/>
            <p:cNvSpPr/>
            <p:nvPr/>
          </p:nvSpPr>
          <p:spPr>
            <a:xfrm>
              <a:off x="3589866" y="2028626"/>
              <a:ext cx="2226734" cy="1172497"/>
            </a:xfrm>
            <a:custGeom>
              <a:avLst/>
              <a:gdLst>
                <a:gd name="connsiteX0" fmla="*/ 0 w 2108200"/>
                <a:gd name="connsiteY0" fmla="*/ 0 h 1151466"/>
                <a:gd name="connsiteX1" fmla="*/ 8466 w 2108200"/>
                <a:gd name="connsiteY1" fmla="*/ 838200 h 1151466"/>
                <a:gd name="connsiteX2" fmla="*/ 2108200 w 2108200"/>
                <a:gd name="connsiteY2" fmla="*/ 1151466 h 1151466"/>
                <a:gd name="connsiteX3" fmla="*/ 0 w 2108200"/>
                <a:gd name="connsiteY3" fmla="*/ 0 h 115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8200" h="1151466">
                  <a:moveTo>
                    <a:pt x="0" y="0"/>
                  </a:moveTo>
                  <a:lnTo>
                    <a:pt x="8466" y="838200"/>
                  </a:lnTo>
                  <a:lnTo>
                    <a:pt x="2108200" y="1151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Conector recto de flecha 40"/>
            <p:cNvCxnSpPr/>
            <p:nvPr/>
          </p:nvCxnSpPr>
          <p:spPr>
            <a:xfrm>
              <a:off x="3531499" y="1944221"/>
              <a:ext cx="2413000" cy="1264647"/>
            </a:xfrm>
            <a:prstGeom prst="straightConnector1">
              <a:avLst/>
            </a:prstGeom>
            <a:ln w="95250">
              <a:solidFill>
                <a:schemeClr val="accent4">
                  <a:lumMod val="60000"/>
                  <a:lumOff val="4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de flecha 41"/>
            <p:cNvCxnSpPr/>
            <p:nvPr/>
          </p:nvCxnSpPr>
          <p:spPr>
            <a:xfrm flipH="1" flipV="1">
              <a:off x="3589866" y="1760261"/>
              <a:ext cx="313267" cy="45233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de flecha 42"/>
            <p:cNvCxnSpPr/>
            <p:nvPr/>
          </p:nvCxnSpPr>
          <p:spPr>
            <a:xfrm flipV="1">
              <a:off x="8089631" y="2452372"/>
              <a:ext cx="274694" cy="53450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ipse 43"/>
            <p:cNvSpPr/>
            <p:nvPr/>
          </p:nvSpPr>
          <p:spPr>
            <a:xfrm rot="1744200">
              <a:off x="7815933" y="2388884"/>
              <a:ext cx="556615" cy="1064217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Conector recto de flecha 44"/>
            <p:cNvCxnSpPr/>
            <p:nvPr/>
          </p:nvCxnSpPr>
          <p:spPr>
            <a:xfrm flipV="1">
              <a:off x="3917902" y="1715188"/>
              <a:ext cx="193913" cy="51125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de flecha 45"/>
            <p:cNvCxnSpPr/>
            <p:nvPr/>
          </p:nvCxnSpPr>
          <p:spPr>
            <a:xfrm flipH="1">
              <a:off x="3461967" y="2212601"/>
              <a:ext cx="436018" cy="7835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de flecha 46"/>
            <p:cNvCxnSpPr/>
            <p:nvPr/>
          </p:nvCxnSpPr>
          <p:spPr>
            <a:xfrm flipH="1">
              <a:off x="7622035" y="2982608"/>
              <a:ext cx="524678" cy="12447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de flecha 47"/>
            <p:cNvCxnSpPr/>
            <p:nvPr/>
          </p:nvCxnSpPr>
          <p:spPr>
            <a:xfrm flipH="1" flipV="1">
              <a:off x="7949948" y="2529061"/>
              <a:ext cx="175415" cy="45644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uadroTexto 49"/>
          <p:cNvSpPr txBox="1"/>
          <p:nvPr/>
        </p:nvSpPr>
        <p:spPr>
          <a:xfrm>
            <a:off x="4725031" y="171946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</a:t>
            </a:r>
            <a:endParaRPr lang="en-US" dirty="0"/>
          </a:p>
        </p:txBody>
      </p:sp>
      <p:sp>
        <p:nvSpPr>
          <p:cNvPr id="84" name="CuadroTexto 83"/>
          <p:cNvSpPr txBox="1"/>
          <p:nvPr/>
        </p:nvSpPr>
        <p:spPr>
          <a:xfrm>
            <a:off x="4149824" y="210029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</a:t>
            </a:r>
            <a:endParaRPr lang="en-US" dirty="0"/>
          </a:p>
        </p:txBody>
      </p:sp>
      <p:sp>
        <p:nvSpPr>
          <p:cNvPr id="85" name="CuadroTexto 84"/>
          <p:cNvSpPr txBox="1"/>
          <p:nvPr/>
        </p:nvSpPr>
        <p:spPr>
          <a:xfrm>
            <a:off x="6927027" y="218275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</a:t>
            </a:r>
            <a:endParaRPr lang="en-US" dirty="0"/>
          </a:p>
        </p:txBody>
      </p:sp>
      <p:sp>
        <p:nvSpPr>
          <p:cNvPr id="86" name="CuadroTexto 85"/>
          <p:cNvSpPr txBox="1"/>
          <p:nvPr/>
        </p:nvSpPr>
        <p:spPr>
          <a:xfrm>
            <a:off x="6803013" y="271715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</a:t>
            </a:r>
            <a:endParaRPr lang="en-US" dirty="0"/>
          </a:p>
        </p:txBody>
      </p:sp>
      <p:sp>
        <p:nvSpPr>
          <p:cNvPr id="87" name="Llamada rectangular redondeada 86"/>
          <p:cNvSpPr/>
          <p:nvPr/>
        </p:nvSpPr>
        <p:spPr>
          <a:xfrm>
            <a:off x="7406979" y="5120397"/>
            <a:ext cx="1981201" cy="1046018"/>
          </a:xfrm>
          <a:prstGeom prst="wedgeRoundRectCallout">
            <a:avLst>
              <a:gd name="adj1" fmla="val -247951"/>
              <a:gd name="adj2" fmla="val -5634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ángulo 87"/>
          <p:cNvSpPr/>
          <p:nvPr/>
        </p:nvSpPr>
        <p:spPr>
          <a:xfrm>
            <a:off x="7271838" y="5216741"/>
            <a:ext cx="2341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 </a:t>
            </a:r>
            <a:r>
              <a:rPr lang="es-ES" dirty="0" err="1" smtClean="0"/>
              <a:t>depends</a:t>
            </a:r>
            <a:r>
              <a:rPr lang="es-ES" dirty="0" smtClean="0"/>
              <a:t> </a:t>
            </a:r>
            <a:r>
              <a:rPr lang="es-ES" dirty="0" err="1" smtClean="0"/>
              <a:t>only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2 </a:t>
            </a:r>
            <a:r>
              <a:rPr lang="es-ES" dirty="0" err="1" smtClean="0"/>
              <a:t>parameters</a:t>
            </a:r>
            <a:endParaRPr lang="en-US" dirty="0"/>
          </a:p>
        </p:txBody>
      </p:sp>
      <p:sp>
        <p:nvSpPr>
          <p:cNvPr id="49" name="Rectángulo 48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12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271838" y="3426947"/>
            <a:ext cx="4060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 </a:t>
            </a:r>
            <a:r>
              <a:rPr lang="en-US" dirty="0" err="1" smtClean="0"/>
              <a:t>ellipsometry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Thickness measurements of thin films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Optical functions of isotropic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37 Grupo"/>
          <p:cNvGrpSpPr/>
          <p:nvPr/>
        </p:nvGrpSpPr>
        <p:grpSpPr>
          <a:xfrm>
            <a:off x="3326258" y="1965615"/>
            <a:ext cx="2448272" cy="2160240"/>
            <a:chOff x="827584" y="3573016"/>
            <a:chExt cx="2448272" cy="2088232"/>
          </a:xfrm>
        </p:grpSpPr>
        <p:sp>
          <p:nvSpPr>
            <p:cNvPr id="5" name="4 Flecha derecha"/>
            <p:cNvSpPr/>
            <p:nvPr/>
          </p:nvSpPr>
          <p:spPr>
            <a:xfrm>
              <a:off x="827584" y="3933056"/>
              <a:ext cx="936104" cy="216024"/>
            </a:xfrm>
            <a:prstGeom prst="rightArrow">
              <a:avLst>
                <a:gd name="adj1" fmla="val 50000"/>
                <a:gd name="adj2" fmla="val 93926"/>
              </a:avLst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5 Rectángulo redondeado"/>
            <p:cNvSpPr/>
            <p:nvPr/>
          </p:nvSpPr>
          <p:spPr>
            <a:xfrm>
              <a:off x="1835696" y="3573016"/>
              <a:ext cx="432048" cy="79208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6 Flecha derecha"/>
            <p:cNvSpPr/>
            <p:nvPr/>
          </p:nvSpPr>
          <p:spPr>
            <a:xfrm>
              <a:off x="2339752" y="3933056"/>
              <a:ext cx="936104" cy="216024"/>
            </a:xfrm>
            <a:prstGeom prst="rightArrow">
              <a:avLst>
                <a:gd name="adj1" fmla="val 50000"/>
                <a:gd name="adj2" fmla="val 93926"/>
              </a:avLst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7 Flecha derecha"/>
            <p:cNvSpPr/>
            <p:nvPr/>
          </p:nvSpPr>
          <p:spPr>
            <a:xfrm>
              <a:off x="1115616" y="4653136"/>
              <a:ext cx="432048" cy="216024"/>
            </a:xfrm>
            <a:prstGeom prst="rightArrow">
              <a:avLst>
                <a:gd name="adj1" fmla="val 50000"/>
                <a:gd name="adj2" fmla="val 93926"/>
              </a:avLst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8 Rectángulo redondeado"/>
            <p:cNvSpPr/>
            <p:nvPr/>
          </p:nvSpPr>
          <p:spPr>
            <a:xfrm>
              <a:off x="1835696" y="4581128"/>
              <a:ext cx="360040" cy="28803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9 Flecha derecha"/>
            <p:cNvSpPr/>
            <p:nvPr/>
          </p:nvSpPr>
          <p:spPr>
            <a:xfrm>
              <a:off x="2555776" y="4653136"/>
              <a:ext cx="432048" cy="216024"/>
            </a:xfrm>
            <a:prstGeom prst="rightArrow">
              <a:avLst>
                <a:gd name="adj1" fmla="val 50000"/>
                <a:gd name="adj2" fmla="val 93926"/>
              </a:avLst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1" name="10 Objeto"/>
            <p:cNvGraphicFramePr>
              <a:graphicFrameLocks noChangeAspect="1"/>
            </p:cNvGraphicFramePr>
            <p:nvPr/>
          </p:nvGraphicFramePr>
          <p:xfrm>
            <a:off x="971600" y="3645024"/>
            <a:ext cx="390525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2" name="Formula" r:id="rId4" imgW="196920" imgH="156240" progId="Equation.Ribbit">
                    <p:embed/>
                  </p:oleObj>
                </mc:Choice>
                <mc:Fallback>
                  <p:oleObj name="Formula" r:id="rId4" imgW="196920" imgH="15624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1600" y="3645024"/>
                          <a:ext cx="390525" cy="307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2"/>
            <p:cNvGraphicFramePr>
              <a:graphicFrameLocks noChangeAspect="1"/>
            </p:cNvGraphicFramePr>
            <p:nvPr/>
          </p:nvGraphicFramePr>
          <p:xfrm>
            <a:off x="1899154" y="3762257"/>
            <a:ext cx="323850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3" name="Formula" r:id="rId6" imgW="164160" imgH="155160" progId="Equation.Ribbit">
                    <p:embed/>
                  </p:oleObj>
                </mc:Choice>
                <mc:Fallback>
                  <p:oleObj name="Formula" r:id="rId6" imgW="164160" imgH="15516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9154" y="3762257"/>
                          <a:ext cx="323850" cy="307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3"/>
            <p:cNvGraphicFramePr>
              <a:graphicFrameLocks noChangeAspect="1"/>
            </p:cNvGraphicFramePr>
            <p:nvPr/>
          </p:nvGraphicFramePr>
          <p:xfrm>
            <a:off x="2432497" y="3645223"/>
            <a:ext cx="492125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4" name="Formula" r:id="rId8" imgW="247680" imgH="156240" progId="Equation.Ribbit">
                    <p:embed/>
                  </p:oleObj>
                </mc:Choice>
                <mc:Fallback>
                  <p:oleObj name="Formula" r:id="rId8" imgW="247680" imgH="15624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2497" y="3645223"/>
                          <a:ext cx="492125" cy="307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13 Rectángulo redondeado"/>
            <p:cNvSpPr/>
            <p:nvPr/>
          </p:nvSpPr>
          <p:spPr>
            <a:xfrm>
              <a:off x="1835696" y="4941168"/>
              <a:ext cx="360040" cy="2880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14 Rectángulo redondeado"/>
            <p:cNvSpPr/>
            <p:nvPr/>
          </p:nvSpPr>
          <p:spPr>
            <a:xfrm>
              <a:off x="1835696" y="5301208"/>
              <a:ext cx="360040" cy="288032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15 Flecha derecha"/>
            <p:cNvSpPr/>
            <p:nvPr/>
          </p:nvSpPr>
          <p:spPr>
            <a:xfrm>
              <a:off x="1115616" y="4941168"/>
              <a:ext cx="432048" cy="216024"/>
            </a:xfrm>
            <a:prstGeom prst="rightArrow">
              <a:avLst>
                <a:gd name="adj1" fmla="val 50000"/>
                <a:gd name="adj2" fmla="val 93926"/>
              </a:avLst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16 Flecha derecha"/>
            <p:cNvSpPr/>
            <p:nvPr/>
          </p:nvSpPr>
          <p:spPr>
            <a:xfrm>
              <a:off x="1115616" y="5301208"/>
              <a:ext cx="432048" cy="216024"/>
            </a:xfrm>
            <a:prstGeom prst="rightArrow">
              <a:avLst>
                <a:gd name="adj1" fmla="val 50000"/>
                <a:gd name="adj2" fmla="val 93926"/>
              </a:avLst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17 Flecha derecha"/>
            <p:cNvSpPr/>
            <p:nvPr/>
          </p:nvSpPr>
          <p:spPr>
            <a:xfrm>
              <a:off x="2555776" y="4941168"/>
              <a:ext cx="432048" cy="216024"/>
            </a:xfrm>
            <a:prstGeom prst="rightArrow">
              <a:avLst>
                <a:gd name="adj1" fmla="val 50000"/>
                <a:gd name="adj2" fmla="val 93926"/>
              </a:avLst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18 Flecha derecha"/>
            <p:cNvSpPr/>
            <p:nvPr/>
          </p:nvSpPr>
          <p:spPr>
            <a:xfrm>
              <a:off x="2555776" y="5301208"/>
              <a:ext cx="432048" cy="216024"/>
            </a:xfrm>
            <a:prstGeom prst="rightArrow">
              <a:avLst>
                <a:gd name="adj1" fmla="val 50000"/>
                <a:gd name="adj2" fmla="val 93926"/>
              </a:avLst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20 Rectángulo redondeado"/>
            <p:cNvSpPr/>
            <p:nvPr/>
          </p:nvSpPr>
          <p:spPr>
            <a:xfrm>
              <a:off x="2411760" y="4581128"/>
              <a:ext cx="648072" cy="1008112"/>
            </a:xfrm>
            <a:prstGeom prst="roundRect">
              <a:avLst>
                <a:gd name="adj" fmla="val 40627"/>
              </a:avLst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21 Rectángulo redondeado"/>
            <p:cNvSpPr/>
            <p:nvPr/>
          </p:nvSpPr>
          <p:spPr>
            <a:xfrm>
              <a:off x="971600" y="4581128"/>
              <a:ext cx="648072" cy="1008112"/>
            </a:xfrm>
            <a:prstGeom prst="roundRect">
              <a:avLst>
                <a:gd name="adj" fmla="val 40627"/>
              </a:avLst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22 Rectángulo redondeado"/>
            <p:cNvSpPr/>
            <p:nvPr/>
          </p:nvSpPr>
          <p:spPr>
            <a:xfrm>
              <a:off x="1691680" y="4509120"/>
              <a:ext cx="648072" cy="1152128"/>
            </a:xfrm>
            <a:prstGeom prst="roundRect">
              <a:avLst>
                <a:gd name="adj" fmla="val 40627"/>
              </a:avLst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24 Conector recto de flecha"/>
            <p:cNvCxnSpPr/>
            <p:nvPr/>
          </p:nvCxnSpPr>
          <p:spPr>
            <a:xfrm rot="5400000">
              <a:off x="1151620" y="4329100"/>
              <a:ext cx="36004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5 Conector recto de flecha"/>
            <p:cNvCxnSpPr/>
            <p:nvPr/>
          </p:nvCxnSpPr>
          <p:spPr>
            <a:xfrm rot="5400000">
              <a:off x="2592574" y="4328306"/>
              <a:ext cx="36004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6 Conector recto de flecha"/>
            <p:cNvCxnSpPr>
              <a:endCxn id="9" idx="0"/>
            </p:cNvCxnSpPr>
            <p:nvPr/>
          </p:nvCxnSpPr>
          <p:spPr>
            <a:xfrm rot="5400000">
              <a:off x="1908783" y="4400599"/>
              <a:ext cx="287462" cy="7359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1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10042844" cy="846158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Basic concepts about Mueller matrices. Depolarization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322045" y="1134117"/>
            <a:ext cx="1158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Depolarization</a:t>
            </a:r>
            <a:r>
              <a:rPr lang="es-ES" dirty="0" smtClean="0"/>
              <a:t> 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reduction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degree</a:t>
            </a:r>
            <a:r>
              <a:rPr lang="es-ES" dirty="0" smtClean="0"/>
              <a:t> of </a:t>
            </a:r>
            <a:r>
              <a:rPr lang="es-ES" dirty="0" err="1" smtClean="0"/>
              <a:t>polarization</a:t>
            </a:r>
            <a:r>
              <a:rPr lang="es-ES" dirty="0" smtClean="0"/>
              <a:t> of light. </a:t>
            </a:r>
            <a:r>
              <a:rPr lang="es-ES" dirty="0" err="1" smtClean="0"/>
              <a:t>Typically</a:t>
            </a:r>
            <a:r>
              <a:rPr lang="es-ES" dirty="0" smtClean="0"/>
              <a:t> </a:t>
            </a:r>
            <a:r>
              <a:rPr lang="es-ES" dirty="0" err="1" smtClean="0"/>
              <a:t>occurs</a:t>
            </a:r>
            <a:r>
              <a:rPr lang="es-ES" dirty="0" smtClean="0"/>
              <a:t> </a:t>
            </a:r>
            <a:r>
              <a:rPr lang="es-ES" dirty="0" err="1" smtClean="0"/>
              <a:t>when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emerging</a:t>
            </a:r>
            <a:r>
              <a:rPr lang="es-ES" dirty="0" smtClean="0"/>
              <a:t> light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composed</a:t>
            </a:r>
            <a:r>
              <a:rPr lang="es-ES" dirty="0" smtClean="0"/>
              <a:t> of </a:t>
            </a:r>
            <a:r>
              <a:rPr lang="es-ES" dirty="0" err="1" smtClean="0"/>
              <a:t>several</a:t>
            </a:r>
            <a:r>
              <a:rPr lang="es-ES" dirty="0" smtClean="0"/>
              <a:t> </a:t>
            </a:r>
            <a:r>
              <a:rPr lang="es-ES" dirty="0" err="1" smtClean="0"/>
              <a:t>incoherent</a:t>
            </a:r>
            <a:r>
              <a:rPr lang="es-ES" dirty="0" smtClean="0"/>
              <a:t> </a:t>
            </a:r>
            <a:r>
              <a:rPr lang="es-ES" dirty="0" err="1" smtClean="0"/>
              <a:t>contributions</a:t>
            </a:r>
            <a:r>
              <a:rPr lang="es-ES" dirty="0" smtClean="0"/>
              <a:t>.</a:t>
            </a:r>
            <a:endParaRPr lang="en-US" dirty="0"/>
          </a:p>
        </p:txBody>
      </p:sp>
      <p:sp>
        <p:nvSpPr>
          <p:cNvPr id="28" name="CuadroTexto 27"/>
          <p:cNvSpPr txBox="1"/>
          <p:nvPr/>
        </p:nvSpPr>
        <p:spPr>
          <a:xfrm>
            <a:off x="471055" y="4311023"/>
            <a:ext cx="602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Quantification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 </a:t>
            </a:r>
            <a:r>
              <a:rPr lang="es-ES" dirty="0" err="1" smtClean="0"/>
              <a:t>depolarization</a:t>
            </a:r>
            <a:r>
              <a:rPr lang="es-ES" dirty="0" smtClean="0"/>
              <a:t>: </a:t>
            </a:r>
            <a:r>
              <a:rPr lang="es-ES" dirty="0" err="1" smtClean="0"/>
              <a:t>Depolarization</a:t>
            </a:r>
            <a:r>
              <a:rPr lang="es-ES" dirty="0" smtClean="0"/>
              <a:t> </a:t>
            </a:r>
            <a:r>
              <a:rPr lang="es-ES" dirty="0" err="1" smtClean="0"/>
              <a:t>index</a:t>
            </a:r>
            <a:r>
              <a:rPr lang="es-ES" dirty="0" smtClean="0"/>
              <a:t> (DI)</a:t>
            </a:r>
            <a:endParaRPr lang="en-US" dirty="0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485965"/>
              </p:ext>
            </p:extLst>
          </p:nvPr>
        </p:nvGraphicFramePr>
        <p:xfrm>
          <a:off x="3326258" y="4731064"/>
          <a:ext cx="250825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" name="Ecuación" r:id="rId10" imgW="1231560" imgH="609480" progId="Equation.3">
                  <p:embed/>
                </p:oleObj>
              </mc:Choice>
              <mc:Fallback>
                <p:oleObj name="Ecuación" r:id="rId10" imgW="12315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6258" y="4731064"/>
                        <a:ext cx="2508250" cy="1241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910571"/>
              </p:ext>
            </p:extLst>
          </p:nvPr>
        </p:nvGraphicFramePr>
        <p:xfrm>
          <a:off x="6670675" y="5170801"/>
          <a:ext cx="1344612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6" name="Ecuación" r:id="rId12" imgW="660240" imgH="177480" progId="Equation.3">
                  <p:embed/>
                </p:oleObj>
              </mc:Choice>
              <mc:Fallback>
                <p:oleObj name="Ecuación" r:id="rId12" imgW="6602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675" y="5170801"/>
                        <a:ext cx="1344612" cy="361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273230"/>
              </p:ext>
            </p:extLst>
          </p:nvPr>
        </p:nvGraphicFramePr>
        <p:xfrm>
          <a:off x="7226300" y="5753100"/>
          <a:ext cx="2333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" name="Ecuación" r:id="rId14" imgW="114120" imgH="215640" progId="Equation.3">
                  <p:embed/>
                </p:oleObj>
              </mc:Choice>
              <mc:Fallback>
                <p:oleObj name="Ecuación" r:id="rId1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6300" y="5753100"/>
                        <a:ext cx="233363" cy="439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Llamada rectangular redondeada 32"/>
          <p:cNvSpPr/>
          <p:nvPr/>
        </p:nvSpPr>
        <p:spPr>
          <a:xfrm>
            <a:off x="8859982" y="4807545"/>
            <a:ext cx="1738745" cy="1124441"/>
          </a:xfrm>
          <a:prstGeom prst="wedgeRoundRectCallout">
            <a:avLst>
              <a:gd name="adj1" fmla="val -86392"/>
              <a:gd name="adj2" fmla="val 1006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adroTexto 28"/>
          <p:cNvSpPr txBox="1"/>
          <p:nvPr/>
        </p:nvSpPr>
        <p:spPr>
          <a:xfrm>
            <a:off x="8795068" y="4874392"/>
            <a:ext cx="1863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The</a:t>
            </a:r>
            <a:r>
              <a:rPr lang="es-ES" dirty="0" smtClean="0"/>
              <a:t> DI of a </a:t>
            </a:r>
            <a:r>
              <a:rPr lang="es-ES" dirty="0" err="1" smtClean="0"/>
              <a:t>Mueller</a:t>
            </a:r>
            <a:r>
              <a:rPr lang="es-ES" dirty="0" smtClean="0"/>
              <a:t>-Jones </a:t>
            </a:r>
            <a:r>
              <a:rPr lang="es-ES" dirty="0" err="1" smtClean="0"/>
              <a:t>matrix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1</a:t>
            </a:r>
            <a:endParaRPr lang="en-US" dirty="0"/>
          </a:p>
        </p:txBody>
      </p:sp>
      <p:sp>
        <p:nvSpPr>
          <p:cNvPr id="34" name="Rectángulo 33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16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771083" y="2127606"/>
            <a:ext cx="101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Reasons</a:t>
            </a:r>
            <a:r>
              <a:rPr lang="es-ES" dirty="0" smtClean="0"/>
              <a:t>: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2719732" y="6022308"/>
            <a:ext cx="44228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J. J. Gil, E. </a:t>
            </a:r>
            <a:r>
              <a:rPr lang="en-US" sz="1600" dirty="0" err="1">
                <a:latin typeface="arial" panose="020B0604020202020204" pitchFamily="34" charset="0"/>
              </a:rPr>
              <a:t>Bernabeu</a:t>
            </a:r>
            <a:r>
              <a:rPr lang="en-US" sz="1600" dirty="0">
                <a:latin typeface="arial" panose="020B0604020202020204" pitchFamily="34" charset="0"/>
              </a:rPr>
              <a:t>, Opt. </a:t>
            </a:r>
            <a:r>
              <a:rPr lang="en-US" sz="1600" dirty="0" err="1">
                <a:latin typeface="arial" panose="020B0604020202020204" pitchFamily="34" charset="0"/>
              </a:rPr>
              <a:t>Acta</a:t>
            </a:r>
            <a:r>
              <a:rPr lang="en-US" sz="1600" dirty="0">
                <a:latin typeface="arial" panose="020B0604020202020204" pitchFamily="34" charset="0"/>
              </a:rPr>
              <a:t> 32 (1985) 259</a:t>
            </a:r>
            <a:endParaRPr lang="en-US" sz="16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7771083" y="2457109"/>
            <a:ext cx="3780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Sample</a:t>
            </a:r>
            <a:r>
              <a:rPr lang="es-ES" dirty="0" smtClean="0"/>
              <a:t> </a:t>
            </a:r>
            <a:r>
              <a:rPr lang="es-ES" dirty="0" err="1" smtClean="0"/>
              <a:t>exhibits</a:t>
            </a:r>
            <a:r>
              <a:rPr lang="es-ES" dirty="0" smtClean="0"/>
              <a:t> </a:t>
            </a:r>
            <a:r>
              <a:rPr lang="es-ES" dirty="0" err="1" smtClean="0"/>
              <a:t>spatial</a:t>
            </a:r>
            <a:r>
              <a:rPr lang="es-ES" dirty="0" smtClean="0"/>
              <a:t>, temporal 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frequency</a:t>
            </a:r>
            <a:r>
              <a:rPr lang="es-ES" dirty="0" smtClean="0"/>
              <a:t> </a:t>
            </a:r>
            <a:r>
              <a:rPr lang="es-ES" dirty="0" err="1" smtClean="0"/>
              <a:t>heterogeneity</a:t>
            </a:r>
            <a:r>
              <a:rPr lang="es-ES" dirty="0" smtClean="0"/>
              <a:t> </a:t>
            </a:r>
            <a:r>
              <a:rPr lang="es-ES" dirty="0" err="1" smtClean="0"/>
              <a:t>over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illuminated</a:t>
            </a:r>
            <a:r>
              <a:rPr lang="es-ES" dirty="0" smtClean="0"/>
              <a:t> </a:t>
            </a:r>
            <a:r>
              <a:rPr lang="es-ES" dirty="0" err="1" smtClean="0"/>
              <a:t>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0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45885" y="2819791"/>
            <a:ext cx="108943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Mueller matrix </a:t>
            </a:r>
            <a:r>
              <a:rPr lang="en-US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ellipsometry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instrumentation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5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Mueller matrix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ellipsometry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instrumentation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1"/>
          <p:cNvGrpSpPr/>
          <p:nvPr/>
        </p:nvGrpSpPr>
        <p:grpSpPr>
          <a:xfrm>
            <a:off x="1137135" y="1360468"/>
            <a:ext cx="3460291" cy="2050288"/>
            <a:chOff x="3744497" y="3830440"/>
            <a:chExt cx="4659313" cy="2424112"/>
          </a:xfrm>
        </p:grpSpPr>
        <p:sp>
          <p:nvSpPr>
            <p:cNvPr id="6" name="Rectangle 4" descr="Sphere"/>
            <p:cNvSpPr>
              <a:spLocks noChangeArrowheads="1"/>
            </p:cNvSpPr>
            <p:nvPr/>
          </p:nvSpPr>
          <p:spPr bwMode="auto">
            <a:xfrm>
              <a:off x="4701760" y="5311577"/>
              <a:ext cx="3267075" cy="942975"/>
            </a:xfrm>
            <a:prstGeom prst="rect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5" descr="Granite"/>
            <p:cNvSpPr>
              <a:spLocks noChangeArrowheads="1"/>
            </p:cNvSpPr>
            <p:nvPr/>
          </p:nvSpPr>
          <p:spPr bwMode="auto">
            <a:xfrm>
              <a:off x="4717635" y="5165527"/>
              <a:ext cx="3235325" cy="146050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3744497" y="3946327"/>
              <a:ext cx="2511425" cy="120491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6255922" y="3830440"/>
              <a:ext cx="2147888" cy="1306512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0" descr="Light downward diagonal"/>
            <p:cNvSpPr>
              <a:spLocks noChangeArrowheads="1"/>
            </p:cNvSpPr>
            <p:nvPr/>
          </p:nvSpPr>
          <p:spPr bwMode="auto">
            <a:xfrm rot="1375496">
              <a:off x="4528722" y="3932040"/>
              <a:ext cx="188913" cy="871537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1" descr="Light downward diagonal"/>
            <p:cNvSpPr>
              <a:spLocks noChangeArrowheads="1"/>
            </p:cNvSpPr>
            <p:nvPr/>
          </p:nvSpPr>
          <p:spPr bwMode="auto">
            <a:xfrm rot="19854580">
              <a:off x="7598947" y="3866952"/>
              <a:ext cx="188913" cy="87153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4881830" y="3930075"/>
              <a:ext cx="666751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PSG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6630797" y="3970232"/>
              <a:ext cx="641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PSA</a:t>
              </a: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5137395" y="2103045"/>
            <a:ext cx="3546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Polarization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r>
              <a:rPr lang="es-ES" dirty="0" smtClean="0"/>
              <a:t> </a:t>
            </a:r>
            <a:r>
              <a:rPr lang="es-ES" dirty="0" err="1" smtClean="0"/>
              <a:t>generator</a:t>
            </a:r>
            <a:r>
              <a:rPr lang="es-ES" dirty="0" smtClean="0"/>
              <a:t>: PSG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Polarization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r>
              <a:rPr lang="es-ES" dirty="0" smtClean="0"/>
              <a:t> </a:t>
            </a:r>
            <a:r>
              <a:rPr lang="es-ES" dirty="0" err="1" smtClean="0"/>
              <a:t>analyzer</a:t>
            </a:r>
            <a:r>
              <a:rPr lang="es-ES" dirty="0" smtClean="0"/>
              <a:t>: PSA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253197" y="4492013"/>
            <a:ext cx="411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 a MM </a:t>
            </a:r>
            <a:r>
              <a:rPr lang="es-ES" dirty="0" err="1" smtClean="0"/>
              <a:t>ellipsometer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PSG and PSA </a:t>
            </a:r>
            <a:r>
              <a:rPr lang="es-ES" dirty="0" err="1" smtClean="0"/>
              <a:t>typically</a:t>
            </a:r>
            <a:r>
              <a:rPr lang="es-ES" dirty="0" smtClean="0"/>
              <a:t> </a:t>
            </a:r>
            <a:r>
              <a:rPr lang="es-ES" dirty="0" err="1" smtClean="0"/>
              <a:t>contain</a:t>
            </a:r>
            <a:r>
              <a:rPr lang="es-ES" dirty="0" smtClean="0"/>
              <a:t>:</a:t>
            </a:r>
            <a:endParaRPr lang="en-U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253197" y="5163389"/>
            <a:ext cx="4296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 </a:t>
            </a:r>
            <a:r>
              <a:rPr lang="es-ES" dirty="0" err="1" smtClean="0"/>
              <a:t>polarizer</a:t>
            </a:r>
            <a:r>
              <a:rPr lang="es-ES" dirty="0" smtClean="0"/>
              <a:t> (P)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 </a:t>
            </a:r>
            <a:r>
              <a:rPr lang="es-ES" dirty="0" err="1" smtClean="0"/>
              <a:t>compensating</a:t>
            </a:r>
            <a:r>
              <a:rPr lang="es-ES" dirty="0"/>
              <a:t> 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retarding</a:t>
            </a:r>
            <a:r>
              <a:rPr lang="es-ES" dirty="0" smtClean="0"/>
              <a:t> </a:t>
            </a:r>
            <a:r>
              <a:rPr lang="es-ES" dirty="0" err="1" smtClean="0"/>
              <a:t>element</a:t>
            </a:r>
            <a:r>
              <a:rPr lang="es-ES" dirty="0" smtClean="0"/>
              <a:t> (C)</a:t>
            </a:r>
            <a:endParaRPr lang="en-US" dirty="0"/>
          </a:p>
        </p:txBody>
      </p:sp>
      <p:sp>
        <p:nvSpPr>
          <p:cNvPr id="19" name="Llamada rectangular redondeada 18"/>
          <p:cNvSpPr/>
          <p:nvPr/>
        </p:nvSpPr>
        <p:spPr>
          <a:xfrm>
            <a:off x="9705603" y="3620443"/>
            <a:ext cx="1724891" cy="1350800"/>
          </a:xfrm>
          <a:prstGeom prst="wedgeRoundRectCallout">
            <a:avLst>
              <a:gd name="adj1" fmla="val -82452"/>
              <a:gd name="adj2" fmla="val 3007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/>
          <p:cNvSpPr txBox="1"/>
          <p:nvPr/>
        </p:nvSpPr>
        <p:spPr>
          <a:xfrm>
            <a:off x="9636330" y="3695678"/>
            <a:ext cx="1863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One</a:t>
            </a:r>
            <a:r>
              <a:rPr lang="es-ES" dirty="0" smtClean="0"/>
              <a:t> </a:t>
            </a:r>
            <a:r>
              <a:rPr lang="es-ES" dirty="0" err="1" smtClean="0"/>
              <a:t>exception</a:t>
            </a:r>
            <a:r>
              <a:rPr lang="es-ES" dirty="0" smtClean="0"/>
              <a:t>: </a:t>
            </a:r>
            <a:r>
              <a:rPr lang="es-ES" dirty="0" err="1" smtClean="0"/>
              <a:t>division</a:t>
            </a:r>
            <a:r>
              <a:rPr lang="es-ES" dirty="0" smtClean="0"/>
              <a:t>-of-</a:t>
            </a:r>
            <a:r>
              <a:rPr lang="es-ES" dirty="0" err="1" smtClean="0"/>
              <a:t>amplitude</a:t>
            </a:r>
            <a:r>
              <a:rPr lang="es-ES" dirty="0" smtClean="0"/>
              <a:t> </a:t>
            </a:r>
            <a:r>
              <a:rPr lang="es-ES" dirty="0" err="1" smtClean="0"/>
              <a:t>ellipsometers</a:t>
            </a:r>
            <a:endParaRPr lang="en-US" dirty="0"/>
          </a:p>
        </p:txBody>
      </p:sp>
      <p:sp>
        <p:nvSpPr>
          <p:cNvPr id="22" name="Rectangle 4" descr="Sphere"/>
          <p:cNvSpPr>
            <a:spLocks noChangeArrowheads="1"/>
          </p:cNvSpPr>
          <p:nvPr/>
        </p:nvSpPr>
        <p:spPr bwMode="auto">
          <a:xfrm>
            <a:off x="1827178" y="5334971"/>
            <a:ext cx="2355070" cy="888069"/>
          </a:xfrm>
          <a:prstGeom prst="rect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5" descr="Granite"/>
          <p:cNvSpPr>
            <a:spLocks noChangeArrowheads="1"/>
          </p:cNvSpPr>
          <p:nvPr/>
        </p:nvSpPr>
        <p:spPr bwMode="auto">
          <a:xfrm>
            <a:off x="1838621" y="5197424"/>
            <a:ext cx="2332183" cy="137546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1137135" y="4049213"/>
            <a:ext cx="1810360" cy="1134756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V="1">
            <a:off x="2947495" y="3940074"/>
            <a:ext cx="1548305" cy="1230439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10" descr="Light downward diagonal"/>
          <p:cNvSpPr>
            <a:spLocks noChangeArrowheads="1"/>
          </p:cNvSpPr>
          <p:nvPr/>
        </p:nvSpPr>
        <p:spPr bwMode="auto">
          <a:xfrm rot="1375496">
            <a:off x="1578220" y="3988982"/>
            <a:ext cx="136178" cy="820791"/>
          </a:xfrm>
          <a:prstGeom prst="rect">
            <a:avLst/>
          </a:prstGeom>
          <a:pattFill prst="narVert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11" descr="Light downward diagonal"/>
          <p:cNvSpPr>
            <a:spLocks noChangeArrowheads="1"/>
          </p:cNvSpPr>
          <p:nvPr/>
        </p:nvSpPr>
        <p:spPr bwMode="auto">
          <a:xfrm rot="19854580">
            <a:off x="3939400" y="4014391"/>
            <a:ext cx="136178" cy="820792"/>
          </a:xfrm>
          <a:prstGeom prst="rect">
            <a:avLst/>
          </a:prstGeom>
          <a:pattFill prst="narVert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3677696" y="3722478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1" name="Rectangle 10" descr="Light downward diagonal"/>
          <p:cNvSpPr>
            <a:spLocks noChangeArrowheads="1"/>
          </p:cNvSpPr>
          <p:nvPr/>
        </p:nvSpPr>
        <p:spPr bwMode="auto">
          <a:xfrm rot="1375496">
            <a:off x="1867337" y="4131901"/>
            <a:ext cx="261679" cy="820791"/>
          </a:xfrm>
          <a:prstGeom prst="rect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2034898" y="3820163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3" name="Rectangle 11" descr="Light downward diagonal"/>
          <p:cNvSpPr>
            <a:spLocks noChangeArrowheads="1"/>
          </p:cNvSpPr>
          <p:nvPr/>
        </p:nvSpPr>
        <p:spPr bwMode="auto">
          <a:xfrm rot="19854580">
            <a:off x="3568397" y="4186864"/>
            <a:ext cx="289361" cy="820792"/>
          </a:xfrm>
          <a:prstGeom prst="rect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1711504" y="3689449"/>
            <a:ext cx="819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5" name="Rectángulo 34"/>
          <p:cNvSpPr/>
          <p:nvPr/>
        </p:nvSpPr>
        <p:spPr>
          <a:xfrm>
            <a:off x="3247414" y="3925475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9" name="Rectángulo 28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5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cxnSp>
        <p:nvCxnSpPr>
          <p:cNvPr id="3" name="Conector recto 2"/>
          <p:cNvCxnSpPr>
            <a:stCxn id="11" idx="0"/>
          </p:cNvCxnSpPr>
          <p:nvPr/>
        </p:nvCxnSpPr>
        <p:spPr>
          <a:xfrm flipV="1">
            <a:off x="3002273" y="1060448"/>
            <a:ext cx="0" cy="14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11126"/>
              </p:ext>
            </p:extLst>
          </p:nvPr>
        </p:nvGraphicFramePr>
        <p:xfrm>
          <a:off x="2686302" y="1937723"/>
          <a:ext cx="28416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7" name="Ecuación" r:id="rId6" imgW="139680" imgH="177480" progId="Equation.3">
                  <p:embed/>
                </p:oleObj>
              </mc:Choice>
              <mc:Fallback>
                <p:oleObj name="Ecuación" r:id="rId6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302" y="1937723"/>
                        <a:ext cx="284163" cy="361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809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49564" y="1076380"/>
            <a:ext cx="1013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compensating</a:t>
            </a:r>
            <a:r>
              <a:rPr lang="es-ES" dirty="0" smtClean="0"/>
              <a:t> </a:t>
            </a:r>
            <a:r>
              <a:rPr lang="es-ES" dirty="0" err="1" smtClean="0"/>
              <a:t>element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main</a:t>
            </a:r>
            <a:r>
              <a:rPr lang="es-ES" dirty="0" smtClean="0"/>
              <a:t> </a:t>
            </a:r>
            <a:r>
              <a:rPr lang="es-ES" dirty="0" err="1" smtClean="0"/>
              <a:t>difference</a:t>
            </a:r>
            <a:r>
              <a:rPr lang="es-ES" dirty="0" smtClean="0"/>
              <a:t> </a:t>
            </a:r>
            <a:r>
              <a:rPr lang="es-ES" dirty="0" err="1" smtClean="0"/>
              <a:t>between</a:t>
            </a:r>
            <a:r>
              <a:rPr lang="es-ES" dirty="0" smtClean="0"/>
              <a:t> </a:t>
            </a:r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types</a:t>
            </a:r>
            <a:r>
              <a:rPr lang="es-ES" dirty="0" smtClean="0"/>
              <a:t> of 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 </a:t>
            </a:r>
            <a:r>
              <a:rPr lang="es-ES" dirty="0" err="1" smtClean="0"/>
              <a:t>ellipsometers</a:t>
            </a:r>
            <a:endParaRPr lang="en-US" dirty="0"/>
          </a:p>
        </p:txBody>
      </p:sp>
      <p:sp>
        <p:nvSpPr>
          <p:cNvPr id="2" name="CuadroTexto 1"/>
          <p:cNvSpPr txBox="1"/>
          <p:nvPr/>
        </p:nvSpPr>
        <p:spPr>
          <a:xfrm>
            <a:off x="457405" y="1670832"/>
            <a:ext cx="1411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Rotating</a:t>
            </a:r>
            <a:r>
              <a:rPr lang="es-ES" dirty="0" smtClean="0"/>
              <a:t> </a:t>
            </a:r>
            <a:r>
              <a:rPr lang="es-ES" dirty="0" err="1" smtClean="0"/>
              <a:t>Retarders</a:t>
            </a:r>
            <a:endParaRPr lang="en-U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5287511" y="1791957"/>
            <a:ext cx="2156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Fixed</a:t>
            </a:r>
            <a:r>
              <a:rPr lang="es-ES" dirty="0" smtClean="0"/>
              <a:t> Retardation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Changing</a:t>
            </a:r>
            <a:r>
              <a:rPr lang="es-ES" dirty="0" smtClean="0"/>
              <a:t> </a:t>
            </a:r>
            <a:r>
              <a:rPr lang="es-ES" dirty="0" err="1" smtClean="0"/>
              <a:t>azimuth</a:t>
            </a:r>
            <a:endParaRPr lang="en-US" dirty="0"/>
          </a:p>
        </p:txBody>
      </p:sp>
      <p:sp>
        <p:nvSpPr>
          <p:cNvPr id="41" name="Rectángulo 40"/>
          <p:cNvSpPr/>
          <p:nvPr/>
        </p:nvSpPr>
        <p:spPr>
          <a:xfrm>
            <a:off x="420712" y="1647258"/>
            <a:ext cx="10877116" cy="44996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ector recto 42"/>
          <p:cNvCxnSpPr/>
          <p:nvPr/>
        </p:nvCxnSpPr>
        <p:spPr>
          <a:xfrm flipV="1">
            <a:off x="420712" y="2685028"/>
            <a:ext cx="10877116" cy="1989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/>
          <p:cNvSpPr txBox="1"/>
          <p:nvPr/>
        </p:nvSpPr>
        <p:spPr>
          <a:xfrm>
            <a:off x="420712" y="2874822"/>
            <a:ext cx="182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Liquid</a:t>
            </a:r>
            <a:r>
              <a:rPr lang="es-ES" dirty="0" smtClean="0"/>
              <a:t> cristal </a:t>
            </a:r>
            <a:r>
              <a:rPr lang="es-ES" dirty="0" err="1" smtClean="0"/>
              <a:t>cells</a:t>
            </a:r>
            <a:endParaRPr lang="en-US" dirty="0"/>
          </a:p>
        </p:txBody>
      </p:sp>
      <p:sp>
        <p:nvSpPr>
          <p:cNvPr id="47" name="CuadroTexto 46"/>
          <p:cNvSpPr txBox="1"/>
          <p:nvPr/>
        </p:nvSpPr>
        <p:spPr>
          <a:xfrm>
            <a:off x="7677396" y="1691711"/>
            <a:ext cx="3722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W</a:t>
            </a:r>
            <a:r>
              <a:rPr lang="es-ES" dirty="0" err="1" smtClean="0"/>
              <a:t>aveplates</a:t>
            </a:r>
            <a:r>
              <a:rPr lang="es-ES" dirty="0" smtClean="0"/>
              <a:t> are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very</a:t>
            </a:r>
            <a:r>
              <a:rPr lang="es-ES" dirty="0" smtClean="0"/>
              <a:t> </a:t>
            </a:r>
            <a:r>
              <a:rPr lang="es-ES" dirty="0" err="1" smtClean="0"/>
              <a:t>acromatic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Fresnel</a:t>
            </a:r>
            <a:r>
              <a:rPr lang="es-ES" dirty="0" smtClean="0"/>
              <a:t> </a:t>
            </a:r>
            <a:r>
              <a:rPr lang="es-ES" dirty="0" err="1" smtClean="0"/>
              <a:t>rohms</a:t>
            </a:r>
            <a:r>
              <a:rPr lang="es-ES" dirty="0" smtClean="0"/>
              <a:t> are </a:t>
            </a:r>
            <a:r>
              <a:rPr lang="es-ES" dirty="0" err="1" smtClean="0"/>
              <a:t>hard</a:t>
            </a:r>
            <a:r>
              <a:rPr lang="es-ES" dirty="0" smtClean="0"/>
              <a:t> to </a:t>
            </a:r>
            <a:r>
              <a:rPr lang="es-ES" dirty="0" err="1" smtClean="0"/>
              <a:t>rotate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Mechanical</a:t>
            </a:r>
            <a:r>
              <a:rPr lang="es-ES" dirty="0" smtClean="0"/>
              <a:t> </a:t>
            </a:r>
            <a:r>
              <a:rPr lang="es-ES" dirty="0" err="1" smtClean="0"/>
              <a:t>rotation</a:t>
            </a:r>
            <a:endParaRPr lang="en-US" dirty="0"/>
          </a:p>
        </p:txBody>
      </p:sp>
      <p:sp>
        <p:nvSpPr>
          <p:cNvPr id="49" name="CuadroTexto 48"/>
          <p:cNvSpPr txBox="1"/>
          <p:nvPr/>
        </p:nvSpPr>
        <p:spPr>
          <a:xfrm>
            <a:off x="7677396" y="2783163"/>
            <a:ext cx="3380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Not</a:t>
            </a:r>
            <a:r>
              <a:rPr lang="es-ES" dirty="0" smtClean="0"/>
              <a:t>  </a:t>
            </a:r>
            <a:r>
              <a:rPr lang="es-ES" dirty="0" err="1" smtClean="0"/>
              <a:t>transparent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UV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Temperature</a:t>
            </a:r>
            <a:r>
              <a:rPr lang="es-ES" dirty="0" smtClean="0"/>
              <a:t> </a:t>
            </a:r>
            <a:r>
              <a:rPr lang="es-ES" dirty="0" err="1" smtClean="0"/>
              <a:t>dependence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No </a:t>
            </a:r>
            <a:r>
              <a:rPr lang="es-ES" dirty="0" err="1"/>
              <a:t>f</a:t>
            </a:r>
            <a:r>
              <a:rPr lang="es-ES" dirty="0" err="1" smtClean="0"/>
              <a:t>requency</a:t>
            </a:r>
            <a:r>
              <a:rPr lang="es-ES" dirty="0" smtClean="0"/>
              <a:t> </a:t>
            </a:r>
            <a:r>
              <a:rPr lang="es-ES" dirty="0" err="1" smtClean="0"/>
              <a:t>domain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5287511" y="2757779"/>
            <a:ext cx="2438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Variable Retardation </a:t>
            </a:r>
            <a:r>
              <a:rPr lang="es-ES" sz="1400" dirty="0" smtClean="0"/>
              <a:t>(</a:t>
            </a:r>
            <a:r>
              <a:rPr lang="es-ES" sz="1400" dirty="0" err="1" smtClean="0"/>
              <a:t>nematic</a:t>
            </a:r>
            <a:r>
              <a:rPr lang="es-ES" sz="1400" dirty="0" smtClean="0"/>
              <a:t> LC)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Changing</a:t>
            </a:r>
            <a:r>
              <a:rPr lang="es-ES" dirty="0" smtClean="0"/>
              <a:t> </a:t>
            </a:r>
            <a:r>
              <a:rPr lang="es-ES" dirty="0" err="1" smtClean="0"/>
              <a:t>azimuth</a:t>
            </a:r>
            <a:r>
              <a:rPr lang="es-ES" dirty="0" smtClean="0"/>
              <a:t> </a:t>
            </a:r>
            <a:r>
              <a:rPr lang="es-ES" sz="1400" dirty="0" smtClean="0"/>
              <a:t>(</a:t>
            </a:r>
            <a:r>
              <a:rPr lang="es-ES" sz="1400" dirty="0" err="1" smtClean="0"/>
              <a:t>ferroelectric</a:t>
            </a:r>
            <a:r>
              <a:rPr lang="es-ES" sz="1400" dirty="0" smtClean="0"/>
              <a:t> LC)</a:t>
            </a:r>
            <a:endParaRPr lang="en-US" sz="1400" dirty="0"/>
          </a:p>
        </p:txBody>
      </p:sp>
      <p:cxnSp>
        <p:nvCxnSpPr>
          <p:cNvPr id="53" name="Conector recto 52"/>
          <p:cNvCxnSpPr/>
          <p:nvPr/>
        </p:nvCxnSpPr>
        <p:spPr>
          <a:xfrm flipV="1">
            <a:off x="420712" y="3814349"/>
            <a:ext cx="10877116" cy="1989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/>
          <p:cNvSpPr txBox="1"/>
          <p:nvPr/>
        </p:nvSpPr>
        <p:spPr>
          <a:xfrm>
            <a:off x="420712" y="3921086"/>
            <a:ext cx="2608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Piezo-optic</a:t>
            </a:r>
            <a:r>
              <a:rPr lang="es-ES" dirty="0" smtClean="0"/>
              <a:t> </a:t>
            </a:r>
            <a:r>
              <a:rPr lang="es-ES" dirty="0" err="1" smtClean="0"/>
              <a:t>modulators</a:t>
            </a:r>
            <a:endParaRPr lang="es-ES" dirty="0"/>
          </a:p>
          <a:p>
            <a:r>
              <a:rPr lang="es-ES" dirty="0" smtClean="0"/>
              <a:t>(</a:t>
            </a:r>
            <a:r>
              <a:rPr lang="es-ES" dirty="0" err="1" smtClean="0"/>
              <a:t>photoelastic</a:t>
            </a:r>
            <a:r>
              <a:rPr lang="es-ES" dirty="0" smtClean="0"/>
              <a:t> </a:t>
            </a:r>
            <a:r>
              <a:rPr lang="es-ES" dirty="0" err="1" smtClean="0"/>
              <a:t>modulators</a:t>
            </a:r>
            <a:r>
              <a:rPr lang="es-ES" dirty="0" smtClean="0"/>
              <a:t>)</a:t>
            </a:r>
            <a:endParaRPr lang="en-US" dirty="0"/>
          </a:p>
        </p:txBody>
      </p:sp>
      <p:cxnSp>
        <p:nvCxnSpPr>
          <p:cNvPr id="61" name="Conector recto 60"/>
          <p:cNvCxnSpPr/>
          <p:nvPr/>
        </p:nvCxnSpPr>
        <p:spPr>
          <a:xfrm flipV="1">
            <a:off x="420712" y="5032901"/>
            <a:ext cx="10877116" cy="1989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uadroTexto 61"/>
          <p:cNvSpPr txBox="1"/>
          <p:nvPr/>
        </p:nvSpPr>
        <p:spPr>
          <a:xfrm>
            <a:off x="420712" y="5088225"/>
            <a:ext cx="2505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Electro-</a:t>
            </a:r>
            <a:r>
              <a:rPr lang="es-ES" dirty="0" err="1" smtClean="0"/>
              <a:t>optic</a:t>
            </a:r>
            <a:r>
              <a:rPr lang="es-ES" dirty="0" smtClean="0"/>
              <a:t> </a:t>
            </a:r>
            <a:r>
              <a:rPr lang="es-ES" dirty="0" err="1" smtClean="0"/>
              <a:t>modulators</a:t>
            </a:r>
            <a:endParaRPr lang="es-ES" dirty="0"/>
          </a:p>
          <a:p>
            <a:r>
              <a:rPr lang="es-ES" dirty="0" smtClean="0"/>
              <a:t>(</a:t>
            </a:r>
            <a:r>
              <a:rPr lang="es-ES" dirty="0" err="1" smtClean="0"/>
              <a:t>Pockels</a:t>
            </a:r>
            <a:r>
              <a:rPr lang="es-ES" dirty="0" smtClean="0"/>
              <a:t> </a:t>
            </a:r>
            <a:r>
              <a:rPr lang="es-ES" dirty="0" err="1" smtClean="0"/>
              <a:t>cells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64" name="CuadroTexto 63"/>
          <p:cNvSpPr txBox="1"/>
          <p:nvPr/>
        </p:nvSpPr>
        <p:spPr>
          <a:xfrm>
            <a:off x="7677396" y="4139170"/>
            <a:ext cx="3337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Two</a:t>
            </a:r>
            <a:r>
              <a:rPr lang="es-ES" dirty="0" smtClean="0"/>
              <a:t> </a:t>
            </a:r>
            <a:r>
              <a:rPr lang="es-ES" dirty="0" err="1" smtClean="0"/>
              <a:t>PEMs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each</a:t>
            </a:r>
            <a:r>
              <a:rPr lang="es-ES" dirty="0" smtClean="0"/>
              <a:t> PSG </a:t>
            </a:r>
            <a:r>
              <a:rPr lang="es-ES" dirty="0" err="1" smtClean="0"/>
              <a:t>or</a:t>
            </a:r>
            <a:r>
              <a:rPr lang="es-ES" dirty="0" smtClean="0"/>
              <a:t> PSA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Too</a:t>
            </a:r>
            <a:r>
              <a:rPr lang="es-ES" dirty="0" smtClean="0"/>
              <a:t> </a:t>
            </a:r>
            <a:r>
              <a:rPr lang="es-ES" dirty="0" err="1" smtClean="0"/>
              <a:t>fast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imaging</a:t>
            </a:r>
            <a:endParaRPr lang="es-ES" dirty="0" smtClean="0"/>
          </a:p>
        </p:txBody>
      </p:sp>
      <p:pic>
        <p:nvPicPr>
          <p:cNvPr id="9218" name="Picture 2" descr="http://www.holmarc.com/images/fresnel_rhomb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27" y="1806376"/>
            <a:ext cx="1308551" cy="8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arcoptix.com/images/phaseretarder20m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91" y="2748267"/>
            <a:ext cx="788129" cy="76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eksmaoptics.com/out/pictures/master/product/1/waveplate_3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67" y="1654131"/>
            <a:ext cx="889225" cy="9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rp-photonics.com/img/pockels_ce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27" y="5082581"/>
            <a:ext cx="1030584" cy="9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CuadroTexto 69"/>
          <p:cNvSpPr txBox="1"/>
          <p:nvPr/>
        </p:nvSpPr>
        <p:spPr>
          <a:xfrm>
            <a:off x="5336609" y="4084601"/>
            <a:ext cx="2389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Variable Retardation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Fixed</a:t>
            </a:r>
            <a:r>
              <a:rPr lang="es-ES" dirty="0" smtClean="0"/>
              <a:t> </a:t>
            </a:r>
            <a:r>
              <a:rPr lang="es-ES" dirty="0" err="1" smtClean="0"/>
              <a:t>azimuth</a:t>
            </a:r>
            <a:endParaRPr lang="en-US" dirty="0"/>
          </a:p>
        </p:txBody>
      </p:sp>
      <p:sp>
        <p:nvSpPr>
          <p:cNvPr id="71" name="CuadroTexto 70"/>
          <p:cNvSpPr txBox="1"/>
          <p:nvPr/>
        </p:nvSpPr>
        <p:spPr>
          <a:xfrm>
            <a:off x="5336608" y="5166524"/>
            <a:ext cx="2389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Variable Retardation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Fixed</a:t>
            </a:r>
            <a:r>
              <a:rPr lang="es-ES" dirty="0" smtClean="0"/>
              <a:t> </a:t>
            </a:r>
            <a:r>
              <a:rPr lang="es-ES" dirty="0" err="1" smtClean="0"/>
              <a:t>azimuth</a:t>
            </a:r>
            <a:endParaRPr lang="en-US" dirty="0"/>
          </a:p>
        </p:txBody>
      </p:sp>
      <p:sp>
        <p:nvSpPr>
          <p:cNvPr id="72" name="CuadroTexto 71"/>
          <p:cNvSpPr txBox="1"/>
          <p:nvPr/>
        </p:nvSpPr>
        <p:spPr>
          <a:xfrm>
            <a:off x="7677396" y="5166523"/>
            <a:ext cx="3228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Two</a:t>
            </a:r>
            <a:r>
              <a:rPr lang="es-ES" dirty="0" smtClean="0"/>
              <a:t> </a:t>
            </a:r>
            <a:r>
              <a:rPr lang="es-ES" dirty="0" err="1" smtClean="0"/>
              <a:t>cells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each</a:t>
            </a:r>
            <a:r>
              <a:rPr lang="es-ES" dirty="0" smtClean="0"/>
              <a:t> PSG </a:t>
            </a:r>
            <a:r>
              <a:rPr lang="es-ES" dirty="0" err="1" smtClean="0"/>
              <a:t>or</a:t>
            </a:r>
            <a:r>
              <a:rPr lang="es-ES" dirty="0" smtClean="0"/>
              <a:t> PSA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Small </a:t>
            </a:r>
            <a:r>
              <a:rPr lang="es-ES" dirty="0" err="1" smtClean="0"/>
              <a:t>acceptance</a:t>
            </a:r>
            <a:r>
              <a:rPr lang="es-ES" dirty="0" smtClean="0"/>
              <a:t> </a:t>
            </a:r>
            <a:r>
              <a:rPr lang="es-ES" dirty="0" err="1" smtClean="0"/>
              <a:t>angle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Too</a:t>
            </a:r>
            <a:r>
              <a:rPr lang="es-ES" dirty="0" smtClean="0"/>
              <a:t> </a:t>
            </a:r>
            <a:r>
              <a:rPr lang="es-ES" dirty="0" err="1" smtClean="0"/>
              <a:t>fast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imaging</a:t>
            </a:r>
            <a:endParaRPr lang="es-ES" dirty="0" smtClean="0"/>
          </a:p>
        </p:txBody>
      </p:sp>
      <p:sp>
        <p:nvSpPr>
          <p:cNvPr id="26" name="1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Mueller matrix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ellipsometry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instrumentation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7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71327" y="248397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P. S. </a:t>
            </a:r>
            <a:r>
              <a:rPr lang="en-US" sz="1000" dirty="0" err="1">
                <a:solidFill>
                  <a:srgbClr val="333333"/>
                </a:solidFill>
                <a:latin typeface="helvetica" panose="020B0604020202020204" pitchFamily="34" charset="0"/>
              </a:rPr>
              <a:t>Hauge</a:t>
            </a:r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, </a:t>
            </a:r>
            <a:r>
              <a:rPr lang="en-US" sz="1000" dirty="0" smtClean="0">
                <a:solidFill>
                  <a:srgbClr val="333333"/>
                </a:solidFill>
                <a:latin typeface="helvetica" panose="020B0604020202020204" pitchFamily="34" charset="0"/>
              </a:rPr>
              <a:t>J</a:t>
            </a:r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. Opt. Soc. Am. </a:t>
            </a:r>
            <a:r>
              <a:rPr lang="en-US" sz="1000" b="1" dirty="0">
                <a:solidFill>
                  <a:srgbClr val="333333"/>
                </a:solidFill>
                <a:latin typeface="helvetica" panose="020B0604020202020204" pitchFamily="34" charset="0"/>
              </a:rPr>
              <a:t>68</a:t>
            </a:r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, 1519-1528 (1978) </a:t>
            </a:r>
            <a:endParaRPr lang="en-US" sz="1000" dirty="0"/>
          </a:p>
        </p:txBody>
      </p:sp>
      <p:sp>
        <p:nvSpPr>
          <p:cNvPr id="5" name="Rectángulo 4"/>
          <p:cNvSpPr/>
          <p:nvPr/>
        </p:nvSpPr>
        <p:spPr>
          <a:xfrm>
            <a:off x="371327" y="3613176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E. Garcia-</a:t>
            </a:r>
            <a:r>
              <a:rPr lang="en-U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Caurel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et al. Thin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Solid Films 455 120-123 (2004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).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11002" y="480340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O. Arteaga et al</a:t>
            </a:r>
            <a:r>
              <a:rPr lang="en-US" sz="10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0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Appl. Optics </a:t>
            </a:r>
            <a:r>
              <a:rPr lang="en-US" sz="10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51.28 </a:t>
            </a:r>
            <a:r>
              <a:rPr lang="en-US" sz="10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6805-6817 (2012).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71327" y="5944586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R. C. 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Thompson et al. Appl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. Opt. 19, 1323–1332 (1980).</a:t>
            </a:r>
          </a:p>
        </p:txBody>
      </p:sp>
      <p:pic>
        <p:nvPicPr>
          <p:cNvPr id="63" name="3 Imagen" descr="PIC_0018.JPG"/>
          <p:cNvPicPr>
            <a:picLocks noChangeAspect="1"/>
          </p:cNvPicPr>
          <p:nvPr/>
        </p:nvPicPr>
        <p:blipFill>
          <a:blip r:embed="rId8" cstate="print"/>
          <a:srcRect l="13281" t="20833" r="14062" b="29167"/>
          <a:stretch>
            <a:fillRect/>
          </a:stretch>
        </p:blipFill>
        <p:spPr>
          <a:xfrm>
            <a:off x="3225798" y="3881309"/>
            <a:ext cx="1936587" cy="9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lamada rectangular redondeada 13"/>
          <p:cNvSpPr/>
          <p:nvPr/>
        </p:nvSpPr>
        <p:spPr>
          <a:xfrm>
            <a:off x="7308617" y="5281247"/>
            <a:ext cx="4378853" cy="1052928"/>
          </a:xfrm>
          <a:prstGeom prst="wedgeRoundRectCallout">
            <a:avLst>
              <a:gd name="adj1" fmla="val -20411"/>
              <a:gd name="adj2" fmla="val -778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20712" y="178083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200" dirty="0" smtClean="0">
                <a:latin typeface="Aharoni" pitchFamily="2" charset="-79"/>
                <a:cs typeface="Aharoni" pitchFamily="2" charset="-79"/>
              </a:rPr>
              <a:t>Mueller matrix </a:t>
            </a:r>
            <a:r>
              <a:rPr lang="en-US" sz="2200" dirty="0" err="1" smtClean="0">
                <a:latin typeface="Aharoni" pitchFamily="2" charset="-79"/>
                <a:cs typeface="Aharoni" pitchFamily="2" charset="-79"/>
              </a:rPr>
              <a:t>ellipsometry</a:t>
            </a:r>
            <a:r>
              <a:rPr lang="en-US" sz="2200" dirty="0" smtClean="0">
                <a:latin typeface="Aharoni" pitchFamily="2" charset="-79"/>
                <a:cs typeface="Aharoni" pitchFamily="2" charset="-79"/>
              </a:rPr>
              <a:t> instrumentation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20711" y="894825"/>
            <a:ext cx="11152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The</a:t>
            </a:r>
            <a:r>
              <a:rPr lang="es-ES" dirty="0" smtClean="0"/>
              <a:t> PSA and PSG of 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 </a:t>
            </a:r>
            <a:r>
              <a:rPr lang="es-ES" dirty="0" err="1" smtClean="0"/>
              <a:t>ellipsometers</a:t>
            </a:r>
            <a:r>
              <a:rPr lang="es-ES" dirty="0" smtClean="0"/>
              <a:t> are no </a:t>
            </a:r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 </a:t>
            </a:r>
            <a:r>
              <a:rPr lang="es-ES" dirty="0" err="1" smtClean="0"/>
              <a:t>polarimetric</a:t>
            </a:r>
            <a:r>
              <a:rPr lang="es-ES" dirty="0" smtClean="0"/>
              <a:t> </a:t>
            </a:r>
            <a:r>
              <a:rPr lang="es-ES" dirty="0" err="1" smtClean="0"/>
              <a:t>approaches</a:t>
            </a:r>
            <a:endParaRPr lang="en-US" dirty="0"/>
          </a:p>
        </p:txBody>
      </p:sp>
      <p:pic>
        <p:nvPicPr>
          <p:cNvPr id="11266" name="Picture 2" descr="wp_20150121_19_24_32_pr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 b="9371"/>
          <a:stretch/>
        </p:blipFill>
        <p:spPr bwMode="auto">
          <a:xfrm>
            <a:off x="663886" y="1352629"/>
            <a:ext cx="2237203" cy="343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27410" y="4942418"/>
            <a:ext cx="2890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Mueller</a:t>
            </a:r>
            <a:r>
              <a:rPr lang="es-ES" sz="1600" dirty="0" smtClean="0"/>
              <a:t> </a:t>
            </a:r>
            <a:r>
              <a:rPr lang="es-ES" sz="1600" dirty="0" err="1" smtClean="0"/>
              <a:t>matrix</a:t>
            </a:r>
            <a:r>
              <a:rPr lang="es-ES" sz="1600" dirty="0" smtClean="0"/>
              <a:t> </a:t>
            </a:r>
            <a:r>
              <a:rPr lang="es-ES" sz="1600" dirty="0" err="1" smtClean="0"/>
              <a:t>microscope</a:t>
            </a:r>
            <a:r>
              <a:rPr lang="es-ES" sz="1600" dirty="0" smtClean="0"/>
              <a:t> </a:t>
            </a:r>
            <a:r>
              <a:rPr lang="es-ES" sz="1600" dirty="0" err="1" smtClean="0"/>
              <a:t>with</a:t>
            </a:r>
            <a:r>
              <a:rPr lang="es-ES" sz="1600" dirty="0" smtClean="0"/>
              <a:t> </a:t>
            </a:r>
            <a:r>
              <a:rPr lang="es-ES" sz="1600" dirty="0" err="1" smtClean="0"/>
              <a:t>two</a:t>
            </a:r>
            <a:r>
              <a:rPr lang="es-ES" sz="1600" dirty="0" smtClean="0"/>
              <a:t> </a:t>
            </a:r>
            <a:r>
              <a:rPr lang="es-ES" sz="1600" dirty="0" err="1" smtClean="0"/>
              <a:t>rotating</a:t>
            </a:r>
            <a:r>
              <a:rPr lang="es-ES" sz="1600" dirty="0" smtClean="0"/>
              <a:t> </a:t>
            </a:r>
            <a:r>
              <a:rPr lang="es-ES" sz="1600" dirty="0" err="1" smtClean="0"/>
              <a:t>compensators</a:t>
            </a:r>
            <a:endParaRPr lang="en-US" sz="1600" dirty="0"/>
          </a:p>
        </p:txBody>
      </p:sp>
      <p:pic>
        <p:nvPicPr>
          <p:cNvPr id="10" name="5 Imagen" descr="C:\Users\oriol\AppData\Local\Microsoft\Windows\Temporary Internet Files\Content.Word\IMG_161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25" r="7031"/>
          <a:stretch>
            <a:fillRect/>
          </a:stretch>
        </p:blipFill>
        <p:spPr bwMode="auto">
          <a:xfrm>
            <a:off x="7112647" y="1504997"/>
            <a:ext cx="4523509" cy="235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uadroTexto 16"/>
          <p:cNvSpPr txBox="1"/>
          <p:nvPr/>
        </p:nvSpPr>
        <p:spPr>
          <a:xfrm>
            <a:off x="7061332" y="3859854"/>
            <a:ext cx="462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spectroscopic</a:t>
            </a:r>
            <a:r>
              <a:rPr lang="es-ES" sz="1600" dirty="0" smtClean="0"/>
              <a:t> </a:t>
            </a:r>
            <a:r>
              <a:rPr lang="es-ES" sz="1600" dirty="0" err="1" smtClean="0"/>
              <a:t>polarimeter</a:t>
            </a:r>
            <a:r>
              <a:rPr lang="es-ES" sz="1600" dirty="0" smtClean="0"/>
              <a:t> </a:t>
            </a:r>
            <a:r>
              <a:rPr lang="es-ES" sz="1600" dirty="0" err="1" smtClean="0"/>
              <a:t>based</a:t>
            </a:r>
            <a:r>
              <a:rPr lang="es-ES" sz="1600" dirty="0" smtClean="0"/>
              <a:t> </a:t>
            </a:r>
            <a:r>
              <a:rPr lang="es-ES" sz="1600" dirty="0" err="1" smtClean="0"/>
              <a:t>on</a:t>
            </a:r>
            <a:r>
              <a:rPr lang="es-ES" sz="1600" dirty="0" smtClean="0"/>
              <a:t> </a:t>
            </a:r>
            <a:r>
              <a:rPr lang="es-ES" sz="1600" dirty="0" err="1" smtClean="0"/>
              <a:t>four</a:t>
            </a:r>
            <a:r>
              <a:rPr lang="es-ES" sz="1600" dirty="0" smtClean="0"/>
              <a:t> </a:t>
            </a:r>
            <a:r>
              <a:rPr lang="es-ES" sz="1600" dirty="0" err="1" smtClean="0"/>
              <a:t>photoelastic</a:t>
            </a:r>
            <a:r>
              <a:rPr lang="es-ES" sz="1600" dirty="0" smtClean="0"/>
              <a:t> </a:t>
            </a:r>
            <a:r>
              <a:rPr lang="es-ES" sz="1600" dirty="0" err="1" smtClean="0"/>
              <a:t>modulators</a:t>
            </a:r>
            <a:endParaRPr lang="en-U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268662" y="4005489"/>
            <a:ext cx="3283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Normal-</a:t>
            </a:r>
            <a:r>
              <a:rPr lang="es-ES" sz="1600" dirty="0" err="1" smtClean="0"/>
              <a:t>incidence</a:t>
            </a:r>
            <a:r>
              <a:rPr lang="es-ES" sz="1600" dirty="0" smtClean="0"/>
              <a:t> </a:t>
            </a:r>
            <a:r>
              <a:rPr lang="es-ES" sz="1600" dirty="0" err="1" smtClean="0"/>
              <a:t>reflection</a:t>
            </a:r>
            <a:r>
              <a:rPr lang="es-ES" sz="1600" dirty="0" smtClean="0"/>
              <a:t> </a:t>
            </a:r>
            <a:r>
              <a:rPr lang="es-ES" sz="1600" dirty="0" err="1" smtClean="0"/>
              <a:t>imaging</a:t>
            </a:r>
            <a:r>
              <a:rPr lang="es-ES" sz="1600" dirty="0" smtClean="0"/>
              <a:t> </a:t>
            </a:r>
            <a:r>
              <a:rPr lang="es-ES" sz="1600" dirty="0" err="1" smtClean="0"/>
              <a:t>based</a:t>
            </a:r>
            <a:r>
              <a:rPr lang="es-ES" sz="1600" dirty="0" smtClean="0"/>
              <a:t> </a:t>
            </a:r>
            <a:r>
              <a:rPr lang="es-ES" sz="1600" dirty="0" err="1" smtClean="0"/>
              <a:t>on</a:t>
            </a:r>
            <a:r>
              <a:rPr lang="es-ES" sz="1600" dirty="0" smtClean="0"/>
              <a:t> </a:t>
            </a:r>
            <a:r>
              <a:rPr lang="es-ES" sz="1600" dirty="0" err="1" smtClean="0"/>
              <a:t>liquid</a:t>
            </a:r>
            <a:r>
              <a:rPr lang="es-ES" sz="1600" dirty="0" smtClean="0"/>
              <a:t> </a:t>
            </a:r>
            <a:r>
              <a:rPr lang="es-ES" sz="1600" dirty="0" err="1" smtClean="0"/>
              <a:t>crystals</a:t>
            </a:r>
            <a:endParaRPr lang="en-US" sz="1600" dirty="0"/>
          </a:p>
        </p:txBody>
      </p:sp>
      <p:pic>
        <p:nvPicPr>
          <p:cNvPr id="11268" name="Picture 4" descr="fig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24" y="1404311"/>
            <a:ext cx="2982265" cy="255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567266" y="6367230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/>
          <a:srcRect l="420" t="8351" b="8612"/>
          <a:stretch/>
        </p:blipFill>
        <p:spPr>
          <a:xfrm>
            <a:off x="3225799" y="6425102"/>
            <a:ext cx="6019800" cy="33184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7400514" y="5289680"/>
            <a:ext cx="479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Instrumentally</a:t>
            </a:r>
            <a:r>
              <a:rPr lang="es-ES" dirty="0" smtClean="0"/>
              <a:t> </a:t>
            </a:r>
            <a:r>
              <a:rPr lang="es-ES" dirty="0" err="1" smtClean="0"/>
              <a:t>wise</a:t>
            </a:r>
            <a:r>
              <a:rPr lang="es-ES" dirty="0"/>
              <a:t> </a:t>
            </a:r>
            <a:r>
              <a:rPr lang="es-ES" dirty="0" smtClean="0"/>
              <a:t>no </a:t>
            </a:r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a MM </a:t>
            </a:r>
            <a:r>
              <a:rPr lang="es-ES" dirty="0" err="1" smtClean="0"/>
              <a:t>ellipsometer</a:t>
            </a:r>
            <a:r>
              <a:rPr lang="es-ES" dirty="0" smtClean="0"/>
              <a:t>.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imaging</a:t>
            </a:r>
            <a:r>
              <a:rPr lang="es-ES" dirty="0" smtClean="0"/>
              <a:t> </a:t>
            </a:r>
            <a:r>
              <a:rPr lang="es-ES" dirty="0" err="1" smtClean="0"/>
              <a:t>applications</a:t>
            </a:r>
            <a:r>
              <a:rPr lang="es-ES" dirty="0" smtClean="0"/>
              <a:t> in  </a:t>
            </a:r>
            <a:r>
              <a:rPr lang="es-ES" dirty="0" err="1" smtClean="0"/>
              <a:t>chemistry</a:t>
            </a:r>
            <a:r>
              <a:rPr lang="es-ES" dirty="0" smtClean="0"/>
              <a:t>, medicine, </a:t>
            </a:r>
            <a:r>
              <a:rPr lang="es-ES" dirty="0" err="1" smtClean="0"/>
              <a:t>biology</a:t>
            </a:r>
            <a:r>
              <a:rPr lang="es-ES" dirty="0" smtClean="0"/>
              <a:t>, </a:t>
            </a:r>
            <a:r>
              <a:rPr lang="es-ES" dirty="0" err="1" smtClean="0"/>
              <a:t>geology</a:t>
            </a:r>
            <a:r>
              <a:rPr lang="es-ES" dirty="0" smtClean="0"/>
              <a:t>, etc.</a:t>
            </a:r>
            <a:endParaRPr lang="en-US" dirty="0"/>
          </a:p>
        </p:txBody>
      </p:sp>
      <p:sp>
        <p:nvSpPr>
          <p:cNvPr id="15" name="CuadroTexto 6"/>
          <p:cNvSpPr txBox="1"/>
          <p:nvPr/>
        </p:nvSpPr>
        <p:spPr>
          <a:xfrm>
            <a:off x="567266" y="5527193"/>
            <a:ext cx="28907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 smtClean="0"/>
              <a:t>O. Arteaga et al, </a:t>
            </a:r>
            <a:r>
              <a:rPr lang="es-ES" sz="1300" dirty="0" err="1" smtClean="0"/>
              <a:t>Appl</a:t>
            </a:r>
            <a:r>
              <a:rPr lang="es-ES" sz="1300" dirty="0" smtClean="0"/>
              <a:t>. </a:t>
            </a:r>
            <a:r>
              <a:rPr lang="es-ES" sz="1300" dirty="0" err="1" smtClean="0"/>
              <a:t>Opt</a:t>
            </a:r>
            <a:r>
              <a:rPr lang="es-ES" sz="1300" dirty="0" smtClean="0"/>
              <a:t>. 53, 2236-2245 (2014)</a:t>
            </a:r>
            <a:endParaRPr lang="en-US" sz="13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2" y="4570132"/>
            <a:ext cx="3372244" cy="179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3268662" y="6111968"/>
            <a:ext cx="75535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3298344" y="5841654"/>
            <a:ext cx="11675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1600" b="1" dirty="0" smtClean="0"/>
              <a:t>80 </a:t>
            </a:r>
            <a:r>
              <a:rPr lang="es-ES" sz="1600" b="1" dirty="0" err="1" smtClean="0"/>
              <a:t>um</a:t>
            </a:r>
            <a:endParaRPr lang="en-US" sz="16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901089" y="3960538"/>
            <a:ext cx="324710" cy="62972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90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354942" y="2645620"/>
            <a:ext cx="74687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Further</a:t>
            </a:r>
            <a:r>
              <a:rPr lang="es-ES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insights</a:t>
            </a:r>
            <a:r>
              <a:rPr lang="es-E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es-ES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Measurement</a:t>
            </a:r>
            <a:r>
              <a:rPr lang="es-E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dirty="0">
                <a:latin typeface="Aharoni" panose="02010803020104030203" pitchFamily="2" charset="-79"/>
                <a:cs typeface="Aharoni" panose="02010803020104030203" pitchFamily="2" charset="-79"/>
              </a:rPr>
              <a:t>and </a:t>
            </a:r>
            <a:r>
              <a:rPr lang="es-ES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simulations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649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20712" y="178083"/>
            <a:ext cx="10042844" cy="846158"/>
          </a:xfrm>
        </p:spPr>
        <p:txBody>
          <a:bodyPr>
            <a:normAutofit/>
          </a:bodyPr>
          <a:lstStyle/>
          <a:p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Further</a:t>
            </a:r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insights</a:t>
            </a:r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Measurement</a:t>
            </a:r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simulations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20712" y="839575"/>
            <a:ext cx="688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 </a:t>
            </a:r>
            <a:r>
              <a:rPr lang="es-ES" dirty="0" err="1" smtClean="0"/>
              <a:t>spectroscopic</a:t>
            </a:r>
            <a:r>
              <a:rPr lang="es-ES" dirty="0" smtClean="0"/>
              <a:t> 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 </a:t>
            </a:r>
            <a:r>
              <a:rPr lang="es-ES" dirty="0" err="1" smtClean="0"/>
              <a:t>ellipsometer</a:t>
            </a:r>
            <a:r>
              <a:rPr lang="es-ES" dirty="0" smtClean="0"/>
              <a:t> produces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type</a:t>
            </a:r>
            <a:r>
              <a:rPr lang="es-ES" dirty="0" smtClean="0"/>
              <a:t> of data:</a:t>
            </a:r>
            <a:endParaRPr lang="en-US" dirty="0"/>
          </a:p>
        </p:txBody>
      </p:sp>
      <p:sp>
        <p:nvSpPr>
          <p:cNvPr id="6" name="Llamada rectangular redondeada 5"/>
          <p:cNvSpPr/>
          <p:nvPr/>
        </p:nvSpPr>
        <p:spPr>
          <a:xfrm>
            <a:off x="9415353" y="1489830"/>
            <a:ext cx="2654727" cy="1421010"/>
          </a:xfrm>
          <a:prstGeom prst="wedgeRoundRectCallout">
            <a:avLst>
              <a:gd name="adj1" fmla="val -42567"/>
              <a:gd name="adj2" fmla="val 6020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9313839" y="1661726"/>
            <a:ext cx="2883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this</a:t>
            </a:r>
            <a:r>
              <a:rPr lang="es-ES" dirty="0" smtClean="0"/>
              <a:t> MM </a:t>
            </a:r>
            <a:r>
              <a:rPr lang="es-ES" dirty="0" err="1" smtClean="0"/>
              <a:t>depolarizing</a:t>
            </a:r>
            <a:r>
              <a:rPr lang="es-ES" dirty="0" smtClean="0"/>
              <a:t>?</a:t>
            </a:r>
          </a:p>
          <a:p>
            <a:pPr algn="ctr"/>
            <a:r>
              <a:rPr lang="es-ES" dirty="0" smtClean="0"/>
              <a:t> </a:t>
            </a:r>
            <a:r>
              <a:rPr lang="es-ES" sz="1400" dirty="0" err="1" smtClean="0"/>
              <a:t>If</a:t>
            </a:r>
            <a:r>
              <a:rPr lang="es-ES" sz="1400" dirty="0" smtClean="0"/>
              <a:t> </a:t>
            </a:r>
            <a:r>
              <a:rPr lang="es-ES" sz="1400" dirty="0" err="1" smtClean="0"/>
              <a:t>the</a:t>
            </a:r>
            <a:r>
              <a:rPr lang="es-ES" sz="1400" dirty="0" smtClean="0"/>
              <a:t> </a:t>
            </a:r>
            <a:r>
              <a:rPr lang="es-ES" sz="1400" dirty="0" err="1" smtClean="0"/>
              <a:t>depolarization</a:t>
            </a:r>
            <a:r>
              <a:rPr lang="es-ES" sz="1400" dirty="0" smtClean="0"/>
              <a:t> </a:t>
            </a:r>
            <a:r>
              <a:rPr lang="es-ES" sz="1400" dirty="0" err="1" smtClean="0"/>
              <a:t>is</a:t>
            </a:r>
            <a:r>
              <a:rPr lang="es-ES" sz="1400" dirty="0" smtClean="0"/>
              <a:t> </a:t>
            </a:r>
            <a:r>
              <a:rPr lang="es-ES" sz="1400" dirty="0" err="1" smtClean="0"/>
              <a:t>not</a:t>
            </a:r>
            <a:r>
              <a:rPr lang="es-ES" sz="1400" dirty="0" smtClean="0"/>
              <a:t> </a:t>
            </a:r>
            <a:r>
              <a:rPr lang="es-ES" sz="1400" dirty="0" err="1" smtClean="0"/>
              <a:t>significative</a:t>
            </a:r>
            <a:r>
              <a:rPr lang="es-ES" sz="1400" dirty="0" smtClean="0"/>
              <a:t> </a:t>
            </a:r>
            <a:r>
              <a:rPr lang="es-ES" sz="1400" dirty="0" err="1" smtClean="0"/>
              <a:t>we</a:t>
            </a:r>
            <a:r>
              <a:rPr lang="es-ES" sz="1400" dirty="0" smtClean="0"/>
              <a:t> can </a:t>
            </a:r>
            <a:r>
              <a:rPr lang="es-ES" sz="1400" dirty="0" err="1" smtClean="0"/>
              <a:t>find</a:t>
            </a:r>
            <a:r>
              <a:rPr lang="es-ES" sz="1400" dirty="0" smtClean="0"/>
              <a:t> a </a:t>
            </a:r>
            <a:r>
              <a:rPr lang="es-ES" sz="1400" dirty="0" err="1" smtClean="0"/>
              <a:t>proper</a:t>
            </a:r>
            <a:r>
              <a:rPr lang="es-ES" sz="1400" dirty="0" smtClean="0"/>
              <a:t> non-</a:t>
            </a:r>
            <a:r>
              <a:rPr lang="es-ES" sz="1400" dirty="0" err="1" smtClean="0"/>
              <a:t>depolarizing</a:t>
            </a:r>
            <a:r>
              <a:rPr lang="es-ES" sz="1400" dirty="0" smtClean="0"/>
              <a:t> </a:t>
            </a:r>
            <a:r>
              <a:rPr lang="es-ES" sz="1400" dirty="0" err="1" smtClean="0"/>
              <a:t>estimate</a:t>
            </a:r>
            <a:endParaRPr lang="es-ES" sz="1400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6" y="1351128"/>
            <a:ext cx="9089223" cy="49028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"/>
          <a:stretch/>
        </p:blipFill>
        <p:spPr>
          <a:xfrm>
            <a:off x="6713284" y="3600779"/>
            <a:ext cx="5478716" cy="265322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8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1948429" y="1272742"/>
            <a:ext cx="1734001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000" dirty="0" err="1" smtClean="0"/>
              <a:t>Measurement</a:t>
            </a:r>
            <a:r>
              <a:rPr lang="es-ES" sz="2000" dirty="0" smtClean="0"/>
              <a:t>:</a:t>
            </a:r>
          </a:p>
          <a:p>
            <a:r>
              <a:rPr lang="es-ES" sz="2000" dirty="0" err="1" smtClean="0"/>
              <a:t>Mueller</a:t>
            </a:r>
            <a:r>
              <a:rPr lang="es-ES" sz="2000" dirty="0" smtClean="0"/>
              <a:t> </a:t>
            </a:r>
            <a:r>
              <a:rPr lang="es-ES" sz="2000" dirty="0" err="1" smtClean="0"/>
              <a:t>matrix</a:t>
            </a:r>
            <a:endParaRPr lang="en-US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585435" y="1134243"/>
            <a:ext cx="3350148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000" dirty="0" err="1" smtClean="0"/>
              <a:t>Simulation</a:t>
            </a:r>
            <a:r>
              <a:rPr lang="es-ES" sz="2000" dirty="0" smtClean="0"/>
              <a:t> </a:t>
            </a:r>
            <a:r>
              <a:rPr lang="es-ES" sz="2000" dirty="0" err="1" smtClean="0"/>
              <a:t>usually</a:t>
            </a:r>
            <a:r>
              <a:rPr lang="es-ES" sz="2000" dirty="0" smtClean="0"/>
              <a:t> </a:t>
            </a:r>
            <a:r>
              <a:rPr lang="es-ES" sz="2000" dirty="0" err="1" smtClean="0"/>
              <a:t>generates</a:t>
            </a:r>
            <a:r>
              <a:rPr lang="es-ES" sz="2000" dirty="0" smtClean="0"/>
              <a:t> a</a:t>
            </a:r>
          </a:p>
          <a:p>
            <a:r>
              <a:rPr lang="es-ES" sz="2000" dirty="0" smtClean="0"/>
              <a:t>Jones/</a:t>
            </a:r>
            <a:r>
              <a:rPr lang="es-ES" sz="2000" dirty="0" err="1" smtClean="0"/>
              <a:t>Mueller</a:t>
            </a:r>
            <a:r>
              <a:rPr lang="es-ES" sz="2000" dirty="0" smtClean="0"/>
              <a:t>-Jones </a:t>
            </a:r>
            <a:r>
              <a:rPr lang="es-ES" sz="2000" dirty="0" err="1" smtClean="0"/>
              <a:t>matrix</a:t>
            </a:r>
            <a:endParaRPr lang="es-ES" sz="2000" dirty="0" smtClean="0"/>
          </a:p>
          <a:p>
            <a:r>
              <a:rPr lang="es-ES" sz="2000" dirty="0" smtClean="0"/>
              <a:t>(</a:t>
            </a:r>
            <a:r>
              <a:rPr lang="es-ES" sz="2000" dirty="0" err="1" smtClean="0"/>
              <a:t>coherent</a:t>
            </a:r>
            <a:r>
              <a:rPr lang="es-ES" sz="2000" dirty="0" smtClean="0"/>
              <a:t> </a:t>
            </a:r>
            <a:r>
              <a:rPr lang="es-ES" sz="2000" dirty="0" err="1" smtClean="0"/>
              <a:t>model</a:t>
            </a:r>
            <a:r>
              <a:rPr lang="es-ES" sz="2000" dirty="0"/>
              <a:t>)</a:t>
            </a:r>
            <a:endParaRPr lang="en-US" sz="2000" dirty="0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3664424" y="1595908"/>
            <a:ext cx="1630908" cy="0"/>
          </a:xfrm>
          <a:prstGeom prst="straightConnector1">
            <a:avLst/>
          </a:prstGeom>
          <a:ln w="539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375741"/>
              </p:ext>
            </p:extLst>
          </p:nvPr>
        </p:nvGraphicFramePr>
        <p:xfrm>
          <a:off x="3200078" y="3238041"/>
          <a:ext cx="3567112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3" name="Ecuación" r:id="rId4" imgW="1752480" imgH="368280" progId="Equation.3">
                  <p:embed/>
                </p:oleObj>
              </mc:Choice>
              <mc:Fallback>
                <p:oleObj name="Ecuación" r:id="rId4" imgW="17524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078" y="3238041"/>
                        <a:ext cx="3567112" cy="750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95785" y="2339657"/>
            <a:ext cx="1056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Objective</a:t>
            </a:r>
            <a:r>
              <a:rPr lang="es-ES" dirty="0" smtClean="0"/>
              <a:t>: </a:t>
            </a:r>
            <a:r>
              <a:rPr lang="es-ES" dirty="0" err="1" smtClean="0"/>
              <a:t>Finding</a:t>
            </a:r>
            <a:r>
              <a:rPr lang="es-ES" dirty="0" smtClean="0"/>
              <a:t> a </a:t>
            </a:r>
            <a:r>
              <a:rPr lang="es-ES" dirty="0" err="1" smtClean="0"/>
              <a:t>good</a:t>
            </a:r>
            <a:r>
              <a:rPr lang="es-ES" dirty="0" smtClean="0"/>
              <a:t> </a:t>
            </a:r>
            <a:r>
              <a:rPr lang="es-ES" dirty="0" err="1" smtClean="0"/>
              <a:t>nondepolarizing</a:t>
            </a:r>
            <a:r>
              <a:rPr lang="es-ES" dirty="0" smtClean="0"/>
              <a:t> </a:t>
            </a:r>
            <a:r>
              <a:rPr lang="es-ES" dirty="0" err="1" smtClean="0"/>
              <a:t>estimate</a:t>
            </a:r>
            <a:r>
              <a:rPr lang="es-ES" dirty="0" smtClean="0"/>
              <a:t> (a </a:t>
            </a:r>
            <a:r>
              <a:rPr lang="es-ES" dirty="0" err="1" smtClean="0"/>
              <a:t>Mueller</a:t>
            </a:r>
            <a:r>
              <a:rPr lang="es-ES" dirty="0" smtClean="0"/>
              <a:t>-Jones </a:t>
            </a:r>
            <a:r>
              <a:rPr lang="es-ES" dirty="0" err="1" smtClean="0"/>
              <a:t>matrix</a:t>
            </a:r>
            <a:r>
              <a:rPr lang="es-ES" dirty="0" smtClean="0"/>
              <a:t>) </a:t>
            </a:r>
            <a:r>
              <a:rPr lang="es-ES" dirty="0" err="1" smtClean="0"/>
              <a:t>for</a:t>
            </a:r>
            <a:r>
              <a:rPr lang="es-ES" dirty="0" smtClean="0"/>
              <a:t> a experimental 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395785" y="2960696"/>
            <a:ext cx="135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One</a:t>
            </a:r>
            <a:r>
              <a:rPr lang="es-ES" dirty="0" smtClean="0"/>
              <a:t> </a:t>
            </a:r>
            <a:r>
              <a:rPr lang="es-ES" dirty="0" err="1" smtClean="0"/>
              <a:t>option</a:t>
            </a:r>
            <a:r>
              <a:rPr lang="es-ES" dirty="0" smtClean="0"/>
              <a:t>, 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81253" y="3988929"/>
            <a:ext cx="520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Cloude</a:t>
            </a:r>
            <a:r>
              <a:rPr lang="es-ES" dirty="0" smtClean="0"/>
              <a:t> </a:t>
            </a:r>
            <a:r>
              <a:rPr lang="es-ES" dirty="0" err="1" smtClean="0"/>
              <a:t>estimate</a:t>
            </a:r>
            <a:r>
              <a:rPr lang="es-ES" dirty="0" smtClean="0"/>
              <a:t> </a:t>
            </a:r>
            <a:r>
              <a:rPr lang="es-ES" dirty="0" err="1" smtClean="0"/>
              <a:t>using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Cloude</a:t>
            </a:r>
            <a:r>
              <a:rPr lang="es-ES" dirty="0" smtClean="0"/>
              <a:t> sum </a:t>
            </a:r>
            <a:r>
              <a:rPr lang="es-ES" dirty="0" err="1" smtClean="0"/>
              <a:t>decomposition</a:t>
            </a:r>
            <a:endParaRPr lang="en-US" dirty="0"/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792072"/>
              </p:ext>
            </p:extLst>
          </p:nvPr>
        </p:nvGraphicFramePr>
        <p:xfrm>
          <a:off x="2956150" y="4358261"/>
          <a:ext cx="4678363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4" name="Ecuación" r:id="rId6" imgW="2298600" imgH="228600" progId="Equation.3">
                  <p:embed/>
                </p:oleObj>
              </mc:Choice>
              <mc:Fallback>
                <p:oleObj name="Ecuación" r:id="rId6" imgW="229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6150" y="4358261"/>
                        <a:ext cx="4678363" cy="465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ángulo 12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420712" y="178083"/>
            <a:ext cx="10042844" cy="846158"/>
          </a:xfrm>
        </p:spPr>
        <p:txBody>
          <a:bodyPr>
            <a:normAutofit/>
          </a:bodyPr>
          <a:lstStyle/>
          <a:p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Further</a:t>
            </a:r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insights</a:t>
            </a:r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Measurement</a:t>
            </a:r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simulations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71190" y="5572200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S. R.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Cloude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Optik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75, 26 (1986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60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US" sz="16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Ossikovski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Lett. 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578-580 (2012</a:t>
            </a:r>
            <a:r>
              <a:rPr lang="en-US" sz="1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US" dirty="0">
                <a:solidFill>
                  <a:srgbClr val="333333"/>
                </a:solidFill>
                <a:latin typeface="helvetica" panose="020B0604020202020204" pitchFamily="34" charset="0"/>
              </a:rPr>
              <a:t> 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667585"/>
              </p:ext>
            </p:extLst>
          </p:nvPr>
        </p:nvGraphicFramePr>
        <p:xfrm>
          <a:off x="2982590" y="4879999"/>
          <a:ext cx="14732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5" name="Ecuación" r:id="rId9" imgW="723600" imgH="228600" progId="Equation.3">
                  <p:embed/>
                </p:oleObj>
              </mc:Choice>
              <mc:Fallback>
                <p:oleObj name="Ecuación" r:id="rId9" imgW="7236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590" y="4879999"/>
                        <a:ext cx="1473200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186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b="3305"/>
          <a:stretch/>
        </p:blipFill>
        <p:spPr>
          <a:xfrm>
            <a:off x="623052" y="3055925"/>
            <a:ext cx="4943475" cy="154731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64013" y="993123"/>
            <a:ext cx="286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Experimental 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endParaRPr lang="en-US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374429"/>
              </p:ext>
            </p:extLst>
          </p:nvPr>
        </p:nvGraphicFramePr>
        <p:xfrm>
          <a:off x="5167242" y="5327127"/>
          <a:ext cx="4678363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5" name="Ecuación" r:id="rId5" imgW="2298600" imgH="228600" progId="Equation.3">
                  <p:embed/>
                </p:oleObj>
              </mc:Choice>
              <mc:Fallback>
                <p:oleObj name="Ecuación" r:id="rId5" imgW="229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7242" y="5327127"/>
                        <a:ext cx="4678363" cy="465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619872"/>
              </p:ext>
            </p:extLst>
          </p:nvPr>
        </p:nvGraphicFramePr>
        <p:xfrm>
          <a:off x="3590925" y="1524000"/>
          <a:ext cx="2290763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6" name="Ecuación" r:id="rId7" imgW="1726920" imgH="609480" progId="Equation.3">
                  <p:embed/>
                </p:oleObj>
              </mc:Choice>
              <mc:Fallback>
                <p:oleObj name="Ecuación" r:id="rId7" imgW="172692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0925" y="1524000"/>
                        <a:ext cx="2290763" cy="808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564013" y="2689728"/>
            <a:ext cx="334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1. </a:t>
            </a:r>
            <a:r>
              <a:rPr lang="es-ES" dirty="0" err="1" smtClean="0"/>
              <a:t>Calculate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Coherency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025487" y="3055925"/>
            <a:ext cx="209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Coherency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, H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23052" y="4889472"/>
            <a:ext cx="777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2. </a:t>
            </a:r>
            <a:r>
              <a:rPr lang="es-ES" dirty="0" err="1" smtClean="0"/>
              <a:t>Calculate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eigenvectors</a:t>
            </a:r>
            <a:r>
              <a:rPr lang="es-ES" dirty="0" smtClean="0"/>
              <a:t> of H (</a:t>
            </a:r>
            <a:r>
              <a:rPr lang="es-ES" dirty="0" err="1" smtClean="0"/>
              <a:t>is</a:t>
            </a:r>
            <a:r>
              <a:rPr lang="es-ES" dirty="0" smtClean="0"/>
              <a:t> a </a:t>
            </a:r>
            <a:r>
              <a:rPr lang="es-ES" dirty="0" err="1" smtClean="0"/>
              <a:t>hermitian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, so </a:t>
            </a:r>
            <a:r>
              <a:rPr lang="es-ES" dirty="0" err="1" smtClean="0"/>
              <a:t>eigenvectors</a:t>
            </a:r>
            <a:r>
              <a:rPr lang="es-ES" dirty="0" smtClean="0"/>
              <a:t> are real)</a:t>
            </a:r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/>
          <a:srcRect l="13482" t="20369" r="7625" b="14653"/>
          <a:stretch/>
        </p:blipFill>
        <p:spPr>
          <a:xfrm>
            <a:off x="645016" y="1482085"/>
            <a:ext cx="2449773" cy="1064527"/>
          </a:xfrm>
          <a:prstGeom prst="rect">
            <a:avLst/>
          </a:prstGeom>
        </p:spPr>
      </p:pic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111131"/>
              </p:ext>
            </p:extLst>
          </p:nvPr>
        </p:nvGraphicFramePr>
        <p:xfrm>
          <a:off x="1200174" y="5559116"/>
          <a:ext cx="1140417" cy="759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7" name="Ecuación" r:id="rId10" imgW="685800" imgH="457200" progId="Equation.3">
                  <p:embed/>
                </p:oleObj>
              </mc:Choice>
              <mc:Fallback>
                <p:oleObj name="Ecuación" r:id="rId10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74" y="5559116"/>
                        <a:ext cx="1140417" cy="7595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624195"/>
              </p:ext>
            </p:extLst>
          </p:nvPr>
        </p:nvGraphicFramePr>
        <p:xfrm>
          <a:off x="2486953" y="5549945"/>
          <a:ext cx="1215672" cy="72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8" name="Ecuación" r:id="rId12" imgW="761760" imgH="457200" progId="Equation.3">
                  <p:embed/>
                </p:oleObj>
              </mc:Choice>
              <mc:Fallback>
                <p:oleObj name="Ecuación" r:id="rId12" imgW="761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953" y="5549945"/>
                        <a:ext cx="1215672" cy="7277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ángulo 18"/>
          <p:cNvSpPr/>
          <p:nvPr/>
        </p:nvSpPr>
        <p:spPr>
          <a:xfrm>
            <a:off x="1200174" y="5549945"/>
            <a:ext cx="1140417" cy="3638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801696"/>
              </p:ext>
            </p:extLst>
          </p:nvPr>
        </p:nvGraphicFramePr>
        <p:xfrm>
          <a:off x="5167242" y="5862704"/>
          <a:ext cx="14732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9" name="Ecuación" r:id="rId14" imgW="723600" imgH="228600" progId="Equation.3">
                  <p:embed/>
                </p:oleObj>
              </mc:Choice>
              <mc:Fallback>
                <p:oleObj name="Ecuación" r:id="rId14" imgW="723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7242" y="5862704"/>
                        <a:ext cx="1473200" cy="465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420712" y="178083"/>
            <a:ext cx="10042844" cy="846158"/>
          </a:xfrm>
        </p:spPr>
        <p:txBody>
          <a:bodyPr>
            <a:normAutofit/>
          </a:bodyPr>
          <a:lstStyle/>
          <a:p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Further</a:t>
            </a:r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insights</a:t>
            </a:r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Measurement</a:t>
            </a:r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simulations</a:t>
            </a:r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Example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6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5881688" y="3425257"/>
            <a:ext cx="4674217" cy="1153235"/>
            <a:chOff x="5881688" y="3425257"/>
            <a:chExt cx="4674217" cy="1153235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17"/>
            <a:srcRect l="7930" t="16132" b="3153"/>
            <a:stretch/>
          </p:blipFill>
          <p:spPr>
            <a:xfrm>
              <a:off x="5881688" y="3425257"/>
              <a:ext cx="4674217" cy="1153235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17"/>
            <a:srcRect l="45386" t="42404" r="53542" b="45512"/>
            <a:stretch/>
          </p:blipFill>
          <p:spPr>
            <a:xfrm>
              <a:off x="8108124" y="3515735"/>
              <a:ext cx="54429" cy="172688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17"/>
            <a:srcRect l="45386" t="42404" r="53542" b="45512"/>
            <a:stretch/>
          </p:blipFill>
          <p:spPr>
            <a:xfrm>
              <a:off x="6985161" y="3801331"/>
              <a:ext cx="54429" cy="172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0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872067" y="381000"/>
            <a:ext cx="907965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Outline</a:t>
            </a:r>
          </a:p>
          <a:p>
            <a:endParaRPr lang="es-E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Historical 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Basic concepts about Mueller matrices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Mueller matrix </a:t>
            </a:r>
            <a:r>
              <a:rPr lang="en-US" sz="3200" dirty="0" err="1" smtClean="0"/>
              <a:t>ellipsometry</a:t>
            </a:r>
            <a:r>
              <a:rPr lang="en-US" sz="3200" dirty="0" smtClean="0"/>
              <a:t> 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Further insights. Measurements and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Symmetries and asymmetries of the Mueller matrix. Relation to anisotropy.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Applications and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Concluding remarks</a:t>
            </a:r>
          </a:p>
          <a:p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4333" t="19868" r="7786" b="15233"/>
          <a:stretch/>
        </p:blipFill>
        <p:spPr>
          <a:xfrm>
            <a:off x="5344507" y="4692508"/>
            <a:ext cx="2299648" cy="105087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226133" y="4309526"/>
            <a:ext cx="302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Best</a:t>
            </a:r>
            <a:r>
              <a:rPr lang="es-ES" dirty="0" smtClean="0"/>
              <a:t> </a:t>
            </a:r>
            <a:r>
              <a:rPr lang="es-ES" dirty="0" err="1" smtClean="0"/>
              <a:t>nondepolarizing</a:t>
            </a:r>
            <a:r>
              <a:rPr lang="es-ES" dirty="0" smtClean="0"/>
              <a:t> </a:t>
            </a:r>
            <a:r>
              <a:rPr lang="es-ES" dirty="0" err="1" smtClean="0"/>
              <a:t>estimate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288752" y="4309526"/>
            <a:ext cx="344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Initial</a:t>
            </a:r>
            <a:r>
              <a:rPr lang="es-ES" dirty="0" smtClean="0"/>
              <a:t> Experimental 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13482" t="20369" r="7625" b="14653"/>
          <a:stretch/>
        </p:blipFill>
        <p:spPr>
          <a:xfrm>
            <a:off x="1376579" y="4678858"/>
            <a:ext cx="2449773" cy="1064527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 flipV="1">
            <a:off x="3885539" y="5217946"/>
            <a:ext cx="1399781" cy="5943"/>
          </a:xfrm>
          <a:prstGeom prst="straightConnector1">
            <a:avLst/>
          </a:prstGeom>
          <a:ln w="539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lamada rectangular redondeada 12"/>
          <p:cNvSpPr/>
          <p:nvPr/>
        </p:nvSpPr>
        <p:spPr>
          <a:xfrm>
            <a:off x="8721409" y="4692508"/>
            <a:ext cx="1955983" cy="923330"/>
          </a:xfrm>
          <a:prstGeom prst="wedgeRoundRectCallout">
            <a:avLst>
              <a:gd name="adj1" fmla="val -42567"/>
              <a:gd name="adj2" fmla="val 6020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adroTexto 13"/>
          <p:cNvSpPr txBox="1"/>
          <p:nvPr/>
        </p:nvSpPr>
        <p:spPr>
          <a:xfrm>
            <a:off x="8745409" y="4692508"/>
            <a:ext cx="1863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Suitable</a:t>
            </a:r>
            <a:r>
              <a:rPr lang="es-ES" dirty="0" smtClean="0"/>
              <a:t> to compare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coherent</a:t>
            </a:r>
            <a:r>
              <a:rPr lang="es-ES" dirty="0" smtClean="0"/>
              <a:t> </a:t>
            </a:r>
            <a:r>
              <a:rPr lang="es-ES" dirty="0" err="1" smtClean="0"/>
              <a:t>models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/>
              <p:cNvSpPr txBox="1"/>
              <p:nvPr/>
            </p:nvSpPr>
            <p:spPr>
              <a:xfrm>
                <a:off x="691291" y="906373"/>
                <a:ext cx="7972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3. </a:t>
                </a:r>
                <a:r>
                  <a:rPr lang="es-ES" dirty="0" err="1" smtClean="0"/>
                  <a:t>The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eigenvector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corresponding</a:t>
                </a:r>
                <a:r>
                  <a:rPr lang="es-ES" dirty="0" smtClean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defines the Jones matrix corresponding to </a:t>
                </a:r>
                <a:endParaRPr lang="en-US" dirty="0"/>
              </a:p>
            </p:txBody>
          </p:sp>
        </mc:Choice>
        <mc:Fallback xmlns="">
          <p:sp>
            <p:nvSpPr>
              <p:cNvPr id="15" name="Cuadro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91" y="906373"/>
                <a:ext cx="797205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61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496787"/>
              </p:ext>
            </p:extLst>
          </p:nvPr>
        </p:nvGraphicFramePr>
        <p:xfrm>
          <a:off x="8533310" y="876248"/>
          <a:ext cx="595313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0" name="Ecuación" r:id="rId7" imgW="291960" imgH="228600" progId="Equation.3">
                  <p:embed/>
                </p:oleObj>
              </mc:Choice>
              <mc:Fallback>
                <p:oleObj name="Ecuación" r:id="rId7" imgW="2919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3310" y="876248"/>
                        <a:ext cx="595313" cy="465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179968"/>
              </p:ext>
            </p:extLst>
          </p:nvPr>
        </p:nvGraphicFramePr>
        <p:xfrm>
          <a:off x="2001942" y="1524549"/>
          <a:ext cx="1733550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1" name="Ecuación" r:id="rId9" imgW="850680" imgH="482400" progId="Equation.3">
                  <p:embed/>
                </p:oleObj>
              </mc:Choice>
              <mc:Fallback>
                <p:oleObj name="Ecuación" r:id="rId9" imgW="850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1942" y="1524549"/>
                        <a:ext cx="1733550" cy="982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377693"/>
              </p:ext>
            </p:extLst>
          </p:nvPr>
        </p:nvGraphicFramePr>
        <p:xfrm>
          <a:off x="4359358" y="1483320"/>
          <a:ext cx="1733550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2" name="Ecuación" r:id="rId11" imgW="850680" imgH="457200" progId="Equation.3">
                  <p:embed/>
                </p:oleObj>
              </mc:Choice>
              <mc:Fallback>
                <p:oleObj name="Ecuación" r:id="rId11" imgW="8506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9358" y="1483320"/>
                        <a:ext cx="1733550" cy="931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3"/>
          <a:srcRect l="16664" t="29702" r="1179" b="5025"/>
          <a:stretch/>
        </p:blipFill>
        <p:spPr>
          <a:xfrm>
            <a:off x="5351331" y="2822740"/>
            <a:ext cx="2292824" cy="559558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5344507" y="2440458"/>
            <a:ext cx="13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Jones </a:t>
            </a:r>
            <a:r>
              <a:rPr lang="es-ES" dirty="0" err="1" smtClean="0"/>
              <a:t>matrix</a:t>
            </a:r>
            <a:endParaRPr lang="en-US" dirty="0"/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6217047" y="3510749"/>
            <a:ext cx="6824" cy="80521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4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24" name="1 Título"/>
          <p:cNvSpPr>
            <a:spLocks noGrp="1"/>
          </p:cNvSpPr>
          <p:nvPr>
            <p:ph type="title"/>
          </p:nvPr>
        </p:nvSpPr>
        <p:spPr>
          <a:xfrm>
            <a:off x="420712" y="178083"/>
            <a:ext cx="10042844" cy="846158"/>
          </a:xfrm>
        </p:spPr>
        <p:txBody>
          <a:bodyPr>
            <a:normAutofit/>
          </a:bodyPr>
          <a:lstStyle/>
          <a:p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Further</a:t>
            </a:r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insights</a:t>
            </a:r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s-E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Measurement</a:t>
            </a:r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simulations</a:t>
            </a:r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Example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7303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ceso alternativo 31"/>
          <p:cNvSpPr/>
          <p:nvPr/>
        </p:nvSpPr>
        <p:spPr>
          <a:xfrm>
            <a:off x="3954988" y="4978174"/>
            <a:ext cx="2868242" cy="1096852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Proceso alternativo 25"/>
          <p:cNvSpPr/>
          <p:nvPr/>
        </p:nvSpPr>
        <p:spPr>
          <a:xfrm>
            <a:off x="779891" y="4941669"/>
            <a:ext cx="2191577" cy="128971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Proceso alternativo 22"/>
          <p:cNvSpPr/>
          <p:nvPr/>
        </p:nvSpPr>
        <p:spPr>
          <a:xfrm>
            <a:off x="7670042" y="4887264"/>
            <a:ext cx="2868242" cy="1096852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Proceso alternativo 10"/>
          <p:cNvSpPr/>
          <p:nvPr/>
        </p:nvSpPr>
        <p:spPr>
          <a:xfrm>
            <a:off x="3600075" y="1447404"/>
            <a:ext cx="1536701" cy="220806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Proceso alternativo 9"/>
          <p:cNvSpPr/>
          <p:nvPr/>
        </p:nvSpPr>
        <p:spPr>
          <a:xfrm>
            <a:off x="2477056" y="1474186"/>
            <a:ext cx="532263" cy="209493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813624"/>
              </p:ext>
            </p:extLst>
          </p:nvPr>
        </p:nvGraphicFramePr>
        <p:xfrm>
          <a:off x="429213" y="1429867"/>
          <a:ext cx="1906587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3" name="Ecuación" r:id="rId4" imgW="863280" imgH="482400" progId="Equation.3">
                  <p:embed/>
                </p:oleObj>
              </mc:Choice>
              <mc:Fallback>
                <p:oleObj name="Ecuación" r:id="rId4" imgW="8632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213" y="1429867"/>
                        <a:ext cx="1906587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547843"/>
              </p:ext>
            </p:extLst>
          </p:nvPr>
        </p:nvGraphicFramePr>
        <p:xfrm>
          <a:off x="2580901" y="1379310"/>
          <a:ext cx="21304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4" name="Ecuación" r:id="rId6" imgW="1206360" imgH="444240" progId="Equation.3">
                  <p:embed/>
                </p:oleObj>
              </mc:Choice>
              <mc:Fallback>
                <p:oleObj name="Ecuación" r:id="rId6" imgW="12063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0901" y="1379310"/>
                        <a:ext cx="213042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183544"/>
              </p:ext>
            </p:extLst>
          </p:nvPr>
        </p:nvGraphicFramePr>
        <p:xfrm>
          <a:off x="2580901" y="2103210"/>
          <a:ext cx="260191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5" name="Ecuación" r:id="rId8" imgW="1473120" imgH="444240" progId="Equation.3">
                  <p:embed/>
                </p:oleObj>
              </mc:Choice>
              <mc:Fallback>
                <p:oleObj name="Ecuación" r:id="rId8" imgW="14731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0901" y="2103210"/>
                        <a:ext cx="2601913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113772"/>
              </p:ext>
            </p:extLst>
          </p:nvPr>
        </p:nvGraphicFramePr>
        <p:xfrm>
          <a:off x="2580901" y="2785889"/>
          <a:ext cx="25558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6" name="Ecuación" r:id="rId10" imgW="1447560" imgH="444240" progId="Equation.3">
                  <p:embed/>
                </p:oleObj>
              </mc:Choice>
              <mc:Fallback>
                <p:oleObj name="Ecuación" r:id="rId10" imgW="14475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0901" y="2785889"/>
                        <a:ext cx="255587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2477056" y="10605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129701" y="10605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</a:t>
            </a:r>
            <a:endParaRPr lang="en-US" dirty="0"/>
          </a:p>
        </p:txBody>
      </p:sp>
      <p:sp>
        <p:nvSpPr>
          <p:cNvPr id="13" name="Proceso alternativo 12"/>
          <p:cNvSpPr/>
          <p:nvPr/>
        </p:nvSpPr>
        <p:spPr>
          <a:xfrm>
            <a:off x="5395533" y="1429867"/>
            <a:ext cx="1633064" cy="121802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934013" y="996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</a:t>
            </a:r>
            <a:endParaRPr lang="en-US" dirty="0"/>
          </a:p>
        </p:txBody>
      </p:sp>
      <p:sp>
        <p:nvSpPr>
          <p:cNvPr id="15" name="Llamada rectangular redondeada 14"/>
          <p:cNvSpPr/>
          <p:nvPr/>
        </p:nvSpPr>
        <p:spPr>
          <a:xfrm>
            <a:off x="8652668" y="1551545"/>
            <a:ext cx="3251466" cy="2103922"/>
          </a:xfrm>
          <a:prstGeom prst="wedgeRoundRectCallout">
            <a:avLst>
              <a:gd name="adj1" fmla="val -55883"/>
              <a:gd name="adj2" fmla="val -4182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adroTexto 15"/>
          <p:cNvSpPr txBox="1"/>
          <p:nvPr/>
        </p:nvSpPr>
        <p:spPr>
          <a:xfrm>
            <a:off x="8529851" y="1611877"/>
            <a:ext cx="35074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notation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very</a:t>
            </a:r>
            <a:r>
              <a:rPr lang="es-ES" dirty="0" smtClean="0"/>
              <a:t> </a:t>
            </a:r>
            <a:r>
              <a:rPr lang="es-ES" dirty="0" err="1" smtClean="0"/>
              <a:t>suitable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normal-</a:t>
            </a:r>
            <a:r>
              <a:rPr lang="es-ES" dirty="0" err="1" smtClean="0"/>
              <a:t>incidence</a:t>
            </a:r>
            <a:r>
              <a:rPr lang="es-ES" dirty="0" smtClean="0"/>
              <a:t> </a:t>
            </a:r>
            <a:r>
              <a:rPr lang="es-ES" dirty="0" err="1" smtClean="0"/>
              <a:t>transmission</a:t>
            </a:r>
            <a:r>
              <a:rPr lang="es-ES" dirty="0" smtClean="0"/>
              <a:t> and </a:t>
            </a:r>
            <a:r>
              <a:rPr lang="es-ES" dirty="0" err="1" smtClean="0"/>
              <a:t>reflection</a:t>
            </a:r>
            <a:r>
              <a:rPr lang="es-ES" dirty="0" smtClean="0"/>
              <a:t> data:</a:t>
            </a:r>
          </a:p>
          <a:p>
            <a:pPr algn="ctr"/>
            <a:r>
              <a:rPr lang="es-ES" dirty="0" smtClean="0"/>
              <a:t>CD: circular </a:t>
            </a:r>
            <a:r>
              <a:rPr lang="es-ES" dirty="0" err="1" smtClean="0"/>
              <a:t>dichroism</a:t>
            </a:r>
            <a:r>
              <a:rPr lang="es-ES" dirty="0" smtClean="0"/>
              <a:t>/</a:t>
            </a:r>
            <a:r>
              <a:rPr lang="es-ES" dirty="0" err="1" smtClean="0"/>
              <a:t>diatt</a:t>
            </a:r>
            <a:r>
              <a:rPr lang="es-ES" dirty="0" smtClean="0"/>
              <a:t>.</a:t>
            </a:r>
          </a:p>
          <a:p>
            <a:pPr algn="ctr"/>
            <a:r>
              <a:rPr lang="es-ES" dirty="0" smtClean="0"/>
              <a:t>CB: circular </a:t>
            </a:r>
            <a:r>
              <a:rPr lang="es-ES" dirty="0" err="1" smtClean="0"/>
              <a:t>birefrigence</a:t>
            </a:r>
            <a:r>
              <a:rPr lang="es-ES" dirty="0" smtClean="0"/>
              <a:t>/</a:t>
            </a:r>
            <a:r>
              <a:rPr lang="es-ES" dirty="0" err="1" smtClean="0"/>
              <a:t>retard</a:t>
            </a:r>
            <a:r>
              <a:rPr lang="es-ES" dirty="0" smtClean="0"/>
              <a:t>.</a:t>
            </a:r>
          </a:p>
          <a:p>
            <a:pPr algn="ctr"/>
            <a:r>
              <a:rPr lang="es-ES" dirty="0" smtClean="0"/>
              <a:t>LD: </a:t>
            </a:r>
            <a:r>
              <a:rPr lang="es-ES" dirty="0" err="1" smtClean="0"/>
              <a:t>horiz</a:t>
            </a:r>
            <a:r>
              <a:rPr lang="es-ES" dirty="0" smtClean="0"/>
              <a:t>. linear </a:t>
            </a:r>
            <a:r>
              <a:rPr lang="es-ES" dirty="0" err="1" smtClean="0"/>
              <a:t>dichroism</a:t>
            </a:r>
            <a:r>
              <a:rPr lang="es-ES" dirty="0" smtClean="0"/>
              <a:t>/</a:t>
            </a:r>
            <a:r>
              <a:rPr lang="es-ES" dirty="0" err="1" smtClean="0"/>
              <a:t>diatt</a:t>
            </a:r>
            <a:r>
              <a:rPr lang="es-ES" dirty="0" smtClean="0"/>
              <a:t>.</a:t>
            </a:r>
          </a:p>
          <a:p>
            <a:pPr algn="ctr"/>
            <a:r>
              <a:rPr lang="es-ES" dirty="0" smtClean="0"/>
              <a:t>... </a:t>
            </a:r>
            <a:r>
              <a:rPr lang="es-ES" dirty="0" err="1" smtClean="0"/>
              <a:t>etc</a:t>
            </a:r>
            <a:endParaRPr lang="en-US" dirty="0"/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468993"/>
              </p:ext>
            </p:extLst>
          </p:nvPr>
        </p:nvGraphicFramePr>
        <p:xfrm>
          <a:off x="5425837" y="1543083"/>
          <a:ext cx="3206750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7" name="Ecuación" r:id="rId12" imgW="1815840" imgH="711000" progId="Equation.3">
                  <p:embed/>
                </p:oleObj>
              </mc:Choice>
              <mc:Fallback>
                <p:oleObj name="Ecuación" r:id="rId12" imgW="181584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5837" y="1543083"/>
                        <a:ext cx="3206750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145834"/>
              </p:ext>
            </p:extLst>
          </p:nvPr>
        </p:nvGraphicFramePr>
        <p:xfrm>
          <a:off x="5395533" y="2827110"/>
          <a:ext cx="246697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8" name="Ecuación" r:id="rId14" imgW="1396800" imgH="660240" progId="Equation.3">
                  <p:embed/>
                </p:oleObj>
              </mc:Choice>
              <mc:Fallback>
                <p:oleObj name="Ecuación" r:id="rId14" imgW="13968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33" y="2827110"/>
                        <a:ext cx="2466975" cy="1076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621795"/>
              </p:ext>
            </p:extLst>
          </p:nvPr>
        </p:nvGraphicFramePr>
        <p:xfrm>
          <a:off x="5379889" y="3903435"/>
          <a:ext cx="217646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9" name="Ecuación" r:id="rId16" imgW="1231560" imgH="253800" progId="Equation.3">
                  <p:embed/>
                </p:oleObj>
              </mc:Choice>
              <mc:Fallback>
                <p:oleObj name="Ecuación" r:id="rId16" imgW="12315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9889" y="3903435"/>
                        <a:ext cx="2176462" cy="414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87919"/>
              </p:ext>
            </p:extLst>
          </p:nvPr>
        </p:nvGraphicFramePr>
        <p:xfrm>
          <a:off x="7719644" y="4949066"/>
          <a:ext cx="150177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20" name="Ecuación" r:id="rId18" imgW="850680" imgH="634680" progId="Equation.3">
                  <p:embed/>
                </p:oleObj>
              </mc:Choice>
              <mc:Fallback>
                <p:oleObj name="Ecuación" r:id="rId18" imgW="8506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9644" y="4949066"/>
                        <a:ext cx="1501775" cy="103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192267"/>
              </p:ext>
            </p:extLst>
          </p:nvPr>
        </p:nvGraphicFramePr>
        <p:xfrm>
          <a:off x="9238121" y="4949066"/>
          <a:ext cx="1300163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21" name="Ecuación" r:id="rId20" imgW="736560" imgH="634680" progId="Equation.3">
                  <p:embed/>
                </p:oleObj>
              </mc:Choice>
              <mc:Fallback>
                <p:oleObj name="Ecuación" r:id="rId20" imgW="73656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8121" y="4949066"/>
                        <a:ext cx="1300163" cy="103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CuadroTexto 23"/>
          <p:cNvSpPr txBox="1"/>
          <p:nvPr/>
        </p:nvSpPr>
        <p:spPr>
          <a:xfrm>
            <a:off x="596578" y="4089506"/>
            <a:ext cx="262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previous</a:t>
            </a:r>
            <a:r>
              <a:rPr lang="es-ES" dirty="0" smtClean="0"/>
              <a:t> </a:t>
            </a:r>
            <a:r>
              <a:rPr lang="es-ES" dirty="0" err="1" smtClean="0"/>
              <a:t>example</a:t>
            </a:r>
            <a:r>
              <a:rPr lang="es-ES" dirty="0" smtClean="0"/>
              <a:t>:</a:t>
            </a:r>
            <a:endParaRPr lang="en-US" dirty="0"/>
          </a:p>
        </p:txBody>
      </p:sp>
      <p:graphicFrame>
        <p:nvGraphicFramePr>
          <p:cNvPr id="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728749"/>
              </p:ext>
            </p:extLst>
          </p:nvPr>
        </p:nvGraphicFramePr>
        <p:xfrm>
          <a:off x="796593" y="4989508"/>
          <a:ext cx="2174875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22" name="Ecuación" r:id="rId22" imgW="1231560" imgH="711000" progId="Equation.3">
                  <p:embed/>
                </p:oleObj>
              </mc:Choice>
              <mc:Fallback>
                <p:oleObj name="Ecuación" r:id="rId22" imgW="12315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93" y="4989508"/>
                        <a:ext cx="2174875" cy="1193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CuadroTexto 26"/>
          <p:cNvSpPr txBox="1"/>
          <p:nvPr/>
        </p:nvSpPr>
        <p:spPr>
          <a:xfrm>
            <a:off x="1582344" y="44845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</a:t>
            </a:r>
            <a:endParaRPr lang="en-US" dirty="0"/>
          </a:p>
        </p:txBody>
      </p:sp>
      <p:sp>
        <p:nvSpPr>
          <p:cNvPr id="28" name="CuadroTexto 27"/>
          <p:cNvSpPr txBox="1"/>
          <p:nvPr/>
        </p:nvSpPr>
        <p:spPr>
          <a:xfrm>
            <a:off x="8661124" y="45470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</a:t>
            </a:r>
            <a:endParaRPr lang="en-U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4853045" y="44789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</a:t>
            </a:r>
            <a:endParaRPr lang="en-US" dirty="0"/>
          </a:p>
        </p:txBody>
      </p:sp>
      <p:graphicFrame>
        <p:nvGraphicFramePr>
          <p:cNvPr id="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801658"/>
              </p:ext>
            </p:extLst>
          </p:nvPr>
        </p:nvGraphicFramePr>
        <p:xfrm>
          <a:off x="5365905" y="4949066"/>
          <a:ext cx="145732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23" name="Ecuación" r:id="rId24" imgW="825480" imgH="711000" progId="Equation.3">
                  <p:embed/>
                </p:oleObj>
              </mc:Choice>
              <mc:Fallback>
                <p:oleObj name="Ecuación" r:id="rId24" imgW="8254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905" y="4949066"/>
                        <a:ext cx="145732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513864"/>
              </p:ext>
            </p:extLst>
          </p:nvPr>
        </p:nvGraphicFramePr>
        <p:xfrm>
          <a:off x="4017963" y="4973320"/>
          <a:ext cx="1277937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24" name="Ecuación" r:id="rId26" imgW="723600" imgH="711000" progId="Equation.3">
                  <p:embed/>
                </p:oleObj>
              </mc:Choice>
              <mc:Fallback>
                <p:oleObj name="Ecuación" r:id="rId26" imgW="7236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7963" y="4973320"/>
                        <a:ext cx="1277937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1 Título"/>
          <p:cNvSpPr txBox="1">
            <a:spLocks/>
          </p:cNvSpPr>
          <p:nvPr/>
        </p:nvSpPr>
        <p:spPr>
          <a:xfrm>
            <a:off x="429213" y="300584"/>
            <a:ext cx="10574067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Further</a:t>
            </a:r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insights</a:t>
            </a:r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Measurement</a:t>
            </a:r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simulations</a:t>
            </a:r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n-US" sz="2400" dirty="0">
                <a:latin typeface="Aharoni" pitchFamily="2" charset="-79"/>
                <a:cs typeface="Aharoni" pitchFamily="2" charset="-79"/>
              </a:rPr>
              <a:t>Expressing non-depolarizing data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28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652668" y="3689396"/>
            <a:ext cx="3225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333333"/>
                </a:solidFill>
                <a:latin typeface="helvetica" panose="020B0604020202020204" pitchFamily="34" charset="0"/>
              </a:rPr>
              <a:t>O. </a:t>
            </a:r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Arteaga </a:t>
            </a:r>
            <a:r>
              <a:rPr lang="en-US" sz="1000" dirty="0" smtClean="0">
                <a:solidFill>
                  <a:srgbClr val="333333"/>
                </a:solidFill>
                <a:latin typeface="helvetica" panose="020B0604020202020204" pitchFamily="34" charset="0"/>
              </a:rPr>
              <a:t>&amp; A. </a:t>
            </a:r>
            <a:r>
              <a:rPr lang="en-US" sz="1000" dirty="0" err="1">
                <a:solidFill>
                  <a:srgbClr val="333333"/>
                </a:solidFill>
                <a:latin typeface="helvetica" panose="020B0604020202020204" pitchFamily="34" charset="0"/>
              </a:rPr>
              <a:t>Canillas</a:t>
            </a:r>
            <a:r>
              <a:rPr lang="en-US" sz="1000" dirty="0" smtClean="0">
                <a:solidFill>
                  <a:srgbClr val="333333"/>
                </a:solidFill>
                <a:latin typeface="helvetica" panose="020B0604020202020204" pitchFamily="34" charset="0"/>
              </a:rPr>
              <a:t>, Opt</a:t>
            </a:r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. Lett. </a:t>
            </a:r>
            <a:r>
              <a:rPr lang="en-US" sz="1000" b="1" dirty="0">
                <a:solidFill>
                  <a:srgbClr val="333333"/>
                </a:solidFill>
                <a:latin typeface="helvetica" panose="020B0604020202020204" pitchFamily="34" charset="0"/>
              </a:rPr>
              <a:t>35</a:t>
            </a:r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, 559-561 (2010) 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203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05640" y="2645620"/>
            <a:ext cx="105673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Mueller matrix symmetries and anisotropy</a:t>
            </a:r>
          </a:p>
        </p:txBody>
      </p:sp>
    </p:spTree>
    <p:extLst>
      <p:ext uri="{BB962C8B-B14F-4D97-AF65-F5344CB8AC3E}">
        <p14:creationId xmlns:p14="http://schemas.microsoft.com/office/powerpoint/2010/main" val="335565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ángulo 62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Imagen 63"/>
          <p:cNvPicPr>
            <a:picLocks noChangeAspect="1"/>
          </p:cNvPicPr>
          <p:nvPr/>
        </p:nvPicPr>
        <p:blipFill rotWithShape="1">
          <a:blip r:embed="rId4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76" name="Rectángulo redondeado 75"/>
          <p:cNvSpPr/>
          <p:nvPr/>
        </p:nvSpPr>
        <p:spPr>
          <a:xfrm>
            <a:off x="6144298" y="5103978"/>
            <a:ext cx="5230450" cy="1591790"/>
          </a:xfrm>
          <a:prstGeom prst="roundRect">
            <a:avLst>
              <a:gd name="adj" fmla="val 934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ángulo redondeado 66"/>
          <p:cNvSpPr/>
          <p:nvPr/>
        </p:nvSpPr>
        <p:spPr>
          <a:xfrm>
            <a:off x="6123750" y="3096622"/>
            <a:ext cx="5250998" cy="1945261"/>
          </a:xfrm>
          <a:prstGeom prst="roundRect">
            <a:avLst>
              <a:gd name="adj" fmla="val 934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ángulo redondeado 65"/>
          <p:cNvSpPr/>
          <p:nvPr/>
        </p:nvSpPr>
        <p:spPr>
          <a:xfrm>
            <a:off x="426265" y="3108091"/>
            <a:ext cx="5346290" cy="1996146"/>
          </a:xfrm>
          <a:prstGeom prst="roundRect">
            <a:avLst>
              <a:gd name="adj" fmla="val 934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26693" y="241824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Mueller matrix symmetries and anisotropy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86697" y="1043788"/>
            <a:ext cx="206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b="1" dirty="0" err="1" smtClean="0"/>
              <a:t>isotropic</a:t>
            </a:r>
            <a:r>
              <a:rPr lang="es-ES" dirty="0" smtClean="0"/>
              <a:t> case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353952"/>
              </p:ext>
            </p:extLst>
          </p:nvPr>
        </p:nvGraphicFramePr>
        <p:xfrm>
          <a:off x="1660041" y="1344948"/>
          <a:ext cx="2813050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6" name="Ecuación" r:id="rId5" imgW="2019240" imgH="939600" progId="Equation.3">
                  <p:embed/>
                </p:oleObj>
              </mc:Choice>
              <mc:Fallback>
                <p:oleObj name="Ecuación" r:id="rId5" imgW="201924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0041" y="1344948"/>
                        <a:ext cx="2813050" cy="13096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92295"/>
              </p:ext>
            </p:extLst>
          </p:nvPr>
        </p:nvGraphicFramePr>
        <p:xfrm>
          <a:off x="4872973" y="1549238"/>
          <a:ext cx="1396700" cy="868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7" name="Ecuación" r:id="rId7" imgW="774360" imgH="482400" progId="Equation.3">
                  <p:embed/>
                </p:oleObj>
              </mc:Choice>
              <mc:Fallback>
                <p:oleObj name="Ecuación" r:id="rId7" imgW="774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973" y="1549238"/>
                        <a:ext cx="1396700" cy="86807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lamada rectangular redondeada 8"/>
          <p:cNvSpPr/>
          <p:nvPr/>
        </p:nvSpPr>
        <p:spPr>
          <a:xfrm>
            <a:off x="6747104" y="896074"/>
            <a:ext cx="2807946" cy="1541447"/>
          </a:xfrm>
          <a:prstGeom prst="wedgeRoundRectCallout">
            <a:avLst>
              <a:gd name="adj1" fmla="val -84012"/>
              <a:gd name="adj2" fmla="val -1491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6770674" y="955238"/>
            <a:ext cx="2804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The</a:t>
            </a:r>
            <a:r>
              <a:rPr lang="es-ES" dirty="0" smtClean="0"/>
              <a:t> MM </a:t>
            </a:r>
            <a:r>
              <a:rPr lang="es-ES" dirty="0" err="1" smtClean="0"/>
              <a:t>elements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asteriks</a:t>
            </a:r>
            <a:r>
              <a:rPr lang="es-ES" dirty="0" smtClean="0"/>
              <a:t> </a:t>
            </a:r>
            <a:r>
              <a:rPr lang="es-ES" dirty="0" err="1" smtClean="0"/>
              <a:t>vanish</a:t>
            </a:r>
            <a:r>
              <a:rPr lang="es-ES" dirty="0" smtClean="0"/>
              <a:t> in </a:t>
            </a:r>
            <a:r>
              <a:rPr lang="es-ES" dirty="0" err="1" smtClean="0"/>
              <a:t>absence</a:t>
            </a:r>
            <a:r>
              <a:rPr lang="es-ES" dirty="0" smtClean="0"/>
              <a:t> of </a:t>
            </a:r>
            <a:r>
              <a:rPr lang="es-ES" dirty="0" err="1" smtClean="0"/>
              <a:t>absorption</a:t>
            </a:r>
            <a:r>
              <a:rPr lang="es-ES" dirty="0" smtClean="0"/>
              <a:t> and </a:t>
            </a:r>
            <a:r>
              <a:rPr lang="es-ES" b="1" dirty="0" smtClean="0"/>
              <a:t>J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real (</a:t>
            </a:r>
            <a:r>
              <a:rPr lang="es-ES" dirty="0" err="1" smtClean="0"/>
              <a:t>asumming</a:t>
            </a:r>
            <a:r>
              <a:rPr lang="es-ES" dirty="0" smtClean="0"/>
              <a:t> </a:t>
            </a:r>
            <a:r>
              <a:rPr lang="es-ES" dirty="0" err="1" smtClean="0"/>
              <a:t>semi-infinite</a:t>
            </a:r>
            <a:r>
              <a:rPr lang="es-ES" dirty="0" smtClean="0"/>
              <a:t> </a:t>
            </a:r>
            <a:r>
              <a:rPr lang="es-ES" dirty="0" err="1" smtClean="0"/>
              <a:t>substrate</a:t>
            </a:r>
            <a:r>
              <a:rPr lang="es-ES" dirty="0" smtClean="0"/>
              <a:t> as a </a:t>
            </a:r>
            <a:r>
              <a:rPr lang="es-ES" dirty="0" err="1" smtClean="0"/>
              <a:t>sample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86697" y="2723783"/>
            <a:ext cx="6411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symmetry</a:t>
            </a:r>
            <a:r>
              <a:rPr lang="es-ES" dirty="0" smtClean="0"/>
              <a:t> </a:t>
            </a:r>
            <a:r>
              <a:rPr lang="es-ES" dirty="0" err="1" smtClean="0"/>
              <a:t>also</a:t>
            </a:r>
            <a:r>
              <a:rPr lang="es-ES" dirty="0" smtClean="0"/>
              <a:t> </a:t>
            </a:r>
            <a:r>
              <a:rPr lang="es-ES" dirty="0" err="1" smtClean="0"/>
              <a:t>applies</a:t>
            </a:r>
            <a:r>
              <a:rPr lang="es-ES" dirty="0" smtClean="0"/>
              <a:t> to </a:t>
            </a:r>
            <a:r>
              <a:rPr lang="es-ES" dirty="0" err="1" smtClean="0"/>
              <a:t>some</a:t>
            </a:r>
            <a:r>
              <a:rPr lang="es-ES" dirty="0" smtClean="0"/>
              <a:t> </a:t>
            </a:r>
            <a:r>
              <a:rPr lang="es-ES" dirty="0" err="1" smtClean="0"/>
              <a:t>situations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anisotropy</a:t>
            </a:r>
            <a:r>
              <a:rPr lang="es-ES" dirty="0" smtClean="0"/>
              <a:t>!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60276" y="159606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1</a:t>
            </a:r>
            <a:endParaRPr lang="en-US" sz="4000" dirty="0"/>
          </a:p>
        </p:txBody>
      </p:sp>
      <p:grpSp>
        <p:nvGrpSpPr>
          <p:cNvPr id="20" name="314 Grupo"/>
          <p:cNvGrpSpPr/>
          <p:nvPr/>
        </p:nvGrpSpPr>
        <p:grpSpPr>
          <a:xfrm>
            <a:off x="611228" y="3609201"/>
            <a:ext cx="2487883" cy="1227960"/>
            <a:chOff x="-8648073" y="36843642"/>
            <a:chExt cx="4401145" cy="2151831"/>
          </a:xfrm>
        </p:grpSpPr>
        <p:grpSp>
          <p:nvGrpSpPr>
            <p:cNvPr id="21" name="145 Grupo"/>
            <p:cNvGrpSpPr/>
            <p:nvPr/>
          </p:nvGrpSpPr>
          <p:grpSpPr>
            <a:xfrm>
              <a:off x="-8648073" y="36843642"/>
              <a:ext cx="4401145" cy="2151831"/>
              <a:chOff x="32870818" y="19493693"/>
              <a:chExt cx="4401145" cy="2151831"/>
            </a:xfrm>
          </p:grpSpPr>
          <p:sp>
            <p:nvSpPr>
              <p:cNvPr id="24" name="318 Cubo"/>
              <p:cNvSpPr/>
              <p:nvPr/>
            </p:nvSpPr>
            <p:spPr>
              <a:xfrm>
                <a:off x="32870818" y="20330516"/>
                <a:ext cx="4401145" cy="1315008"/>
              </a:xfrm>
              <a:prstGeom prst="cube">
                <a:avLst>
                  <a:gd name="adj" fmla="val 7716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372" tIns="40686" rIns="81372" bIns="40686"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319 Rectángulo"/>
              <p:cNvSpPr/>
              <p:nvPr/>
            </p:nvSpPr>
            <p:spPr>
              <a:xfrm>
                <a:off x="33499553" y="19493693"/>
                <a:ext cx="3213534" cy="1315008"/>
              </a:xfrm>
              <a:prstGeom prst="rect">
                <a:avLst/>
              </a:prstGeom>
              <a:solidFill>
                <a:schemeClr val="bg1">
                  <a:lumMod val="85000"/>
                  <a:alpha val="56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372" tIns="40686" rIns="81372" bIns="40686"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6" name="320 Conector recto de flecha"/>
              <p:cNvCxnSpPr>
                <a:endCxn id="25" idx="2"/>
              </p:cNvCxnSpPr>
              <p:nvPr/>
            </p:nvCxnSpPr>
            <p:spPr>
              <a:xfrm>
                <a:off x="33569413" y="19553466"/>
                <a:ext cx="1536908" cy="1255235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321 Conector recto de flecha"/>
              <p:cNvCxnSpPr>
                <a:stCxn id="25" idx="2"/>
              </p:cNvCxnSpPr>
              <p:nvPr/>
            </p:nvCxnSpPr>
            <p:spPr>
              <a:xfrm rot="5400000" flipH="1" flipV="1">
                <a:off x="35287129" y="19312884"/>
                <a:ext cx="1315008" cy="1676625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322 Conector recto de flecha"/>
              <p:cNvCxnSpPr/>
              <p:nvPr/>
            </p:nvCxnSpPr>
            <p:spPr>
              <a:xfrm rot="5400000" flipH="1" flipV="1">
                <a:off x="34947547" y="19891559"/>
                <a:ext cx="1016142" cy="69859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323 Conector recto"/>
              <p:cNvCxnSpPr/>
              <p:nvPr/>
            </p:nvCxnSpPr>
            <p:spPr>
              <a:xfrm rot="16200000" flipH="1">
                <a:off x="34449593" y="20150420"/>
                <a:ext cx="1315008" cy="1553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316 Conector recto"/>
            <p:cNvCxnSpPr/>
            <p:nvPr/>
          </p:nvCxnSpPr>
          <p:spPr>
            <a:xfrm rot="5400000">
              <a:off x="-6219181" y="37638151"/>
              <a:ext cx="1000132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317 Conector recto"/>
            <p:cNvCxnSpPr/>
            <p:nvPr/>
          </p:nvCxnSpPr>
          <p:spPr>
            <a:xfrm rot="10800000">
              <a:off x="-6433495" y="37066647"/>
              <a:ext cx="714380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351 Grupo"/>
          <p:cNvGrpSpPr/>
          <p:nvPr/>
        </p:nvGrpSpPr>
        <p:grpSpPr>
          <a:xfrm>
            <a:off x="3033379" y="3546570"/>
            <a:ext cx="2495462" cy="1251201"/>
            <a:chOff x="33220115" y="21824842"/>
            <a:chExt cx="4401145" cy="2151831"/>
          </a:xfrm>
        </p:grpSpPr>
        <p:sp>
          <p:nvSpPr>
            <p:cNvPr id="31" name="352 Cubo"/>
            <p:cNvSpPr/>
            <p:nvPr/>
          </p:nvSpPr>
          <p:spPr>
            <a:xfrm>
              <a:off x="33220115" y="22661665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353 Rectángulo"/>
            <p:cNvSpPr/>
            <p:nvPr/>
          </p:nvSpPr>
          <p:spPr>
            <a:xfrm>
              <a:off x="33848851" y="21824842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354 Conector recto de flecha"/>
            <p:cNvCxnSpPr>
              <a:endCxn id="32" idx="2"/>
            </p:cNvCxnSpPr>
            <p:nvPr/>
          </p:nvCxnSpPr>
          <p:spPr>
            <a:xfrm>
              <a:off x="33918710" y="21884615"/>
              <a:ext cx="1536908" cy="125523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55 Conector recto de flecha"/>
            <p:cNvCxnSpPr>
              <a:stCxn id="32" idx="2"/>
            </p:cNvCxnSpPr>
            <p:nvPr/>
          </p:nvCxnSpPr>
          <p:spPr>
            <a:xfrm rot="5400000" flipH="1" flipV="1">
              <a:off x="35636426" y="21644034"/>
              <a:ext cx="1315008" cy="16766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56 Conector recto de flecha"/>
            <p:cNvCxnSpPr>
              <a:endCxn id="31" idx="1"/>
            </p:cNvCxnSpPr>
            <p:nvPr/>
          </p:nvCxnSpPr>
          <p:spPr>
            <a:xfrm rot="5400000">
              <a:off x="34843528" y="23064275"/>
              <a:ext cx="596288" cy="62789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357 Conector recto"/>
            <p:cNvCxnSpPr/>
            <p:nvPr/>
          </p:nvCxnSpPr>
          <p:spPr>
            <a:xfrm rot="16200000" flipH="1">
              <a:off x="34798890" y="22481570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145 Grupo"/>
          <p:cNvGrpSpPr/>
          <p:nvPr/>
        </p:nvGrpSpPr>
        <p:grpSpPr>
          <a:xfrm>
            <a:off x="6145912" y="3422302"/>
            <a:ext cx="2643206" cy="1341087"/>
            <a:chOff x="32870818" y="19493693"/>
            <a:chExt cx="4401145" cy="2151831"/>
          </a:xfrm>
        </p:grpSpPr>
        <p:cxnSp>
          <p:nvCxnSpPr>
            <p:cNvPr id="38" name="166 Conector recto"/>
            <p:cNvCxnSpPr/>
            <p:nvPr/>
          </p:nvCxnSpPr>
          <p:spPr>
            <a:xfrm rot="16200000" flipH="1">
              <a:off x="34449593" y="20150420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167 Cubo"/>
            <p:cNvSpPr/>
            <p:nvPr/>
          </p:nvSpPr>
          <p:spPr>
            <a:xfrm>
              <a:off x="32870818" y="20330516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168 Rectángulo"/>
            <p:cNvSpPr/>
            <p:nvPr/>
          </p:nvSpPr>
          <p:spPr>
            <a:xfrm>
              <a:off x="33499553" y="19493693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1" name="169 Conector recto de flecha"/>
            <p:cNvCxnSpPr>
              <a:endCxn id="40" idx="2"/>
            </p:cNvCxnSpPr>
            <p:nvPr/>
          </p:nvCxnSpPr>
          <p:spPr>
            <a:xfrm>
              <a:off x="33569413" y="19553466"/>
              <a:ext cx="1536908" cy="125523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170 Conector recto de flecha"/>
            <p:cNvCxnSpPr>
              <a:stCxn id="40" idx="2"/>
            </p:cNvCxnSpPr>
            <p:nvPr/>
          </p:nvCxnSpPr>
          <p:spPr>
            <a:xfrm rot="5400000" flipH="1" flipV="1">
              <a:off x="35287129" y="19312884"/>
              <a:ext cx="1315008" cy="16766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171 Conector recto de flecha"/>
            <p:cNvCxnSpPr/>
            <p:nvPr/>
          </p:nvCxnSpPr>
          <p:spPr>
            <a:xfrm rot="5400000" flipH="1" flipV="1">
              <a:off x="34605602" y="20223667"/>
              <a:ext cx="1025986" cy="245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174 Conector recto de flecha"/>
          <p:cNvCxnSpPr/>
          <p:nvPr/>
        </p:nvCxnSpPr>
        <p:spPr>
          <a:xfrm>
            <a:off x="7487798" y="4203811"/>
            <a:ext cx="714380" cy="1588"/>
          </a:xfrm>
          <a:prstGeom prst="straightConnector1">
            <a:avLst/>
          </a:prstGeom>
          <a:ln w="762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197 Grupo"/>
          <p:cNvGrpSpPr/>
          <p:nvPr/>
        </p:nvGrpSpPr>
        <p:grpSpPr>
          <a:xfrm>
            <a:off x="8768012" y="3422301"/>
            <a:ext cx="2495462" cy="1251201"/>
            <a:chOff x="33220115" y="21824842"/>
            <a:chExt cx="4401145" cy="2151831"/>
          </a:xfrm>
        </p:grpSpPr>
        <p:sp>
          <p:nvSpPr>
            <p:cNvPr id="53" name="198 Cubo"/>
            <p:cNvSpPr/>
            <p:nvPr/>
          </p:nvSpPr>
          <p:spPr>
            <a:xfrm>
              <a:off x="33220115" y="22661665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199 Rectángulo"/>
            <p:cNvSpPr/>
            <p:nvPr/>
          </p:nvSpPr>
          <p:spPr>
            <a:xfrm>
              <a:off x="33848851" y="21824842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5" name="200 Conector recto de flecha"/>
            <p:cNvCxnSpPr>
              <a:endCxn id="54" idx="2"/>
            </p:cNvCxnSpPr>
            <p:nvPr/>
          </p:nvCxnSpPr>
          <p:spPr>
            <a:xfrm>
              <a:off x="33918710" y="21884615"/>
              <a:ext cx="1536908" cy="125523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201 Conector recto de flecha"/>
            <p:cNvCxnSpPr>
              <a:stCxn id="54" idx="2"/>
            </p:cNvCxnSpPr>
            <p:nvPr/>
          </p:nvCxnSpPr>
          <p:spPr>
            <a:xfrm rot="5400000" flipH="1" flipV="1">
              <a:off x="35636426" y="21644034"/>
              <a:ext cx="1315008" cy="16766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202 Conector recto de flecha"/>
            <p:cNvCxnSpPr>
              <a:endCxn id="53" idx="1"/>
            </p:cNvCxnSpPr>
            <p:nvPr/>
          </p:nvCxnSpPr>
          <p:spPr>
            <a:xfrm rot="5400000">
              <a:off x="34843528" y="23064275"/>
              <a:ext cx="596288" cy="62789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203 Conector recto"/>
            <p:cNvCxnSpPr/>
            <p:nvPr/>
          </p:nvCxnSpPr>
          <p:spPr>
            <a:xfrm rot="16200000" flipH="1">
              <a:off x="34798890" y="22481570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206 Conector recto de flecha"/>
          <p:cNvCxnSpPr/>
          <p:nvPr/>
        </p:nvCxnSpPr>
        <p:spPr>
          <a:xfrm rot="5400000" flipH="1" flipV="1">
            <a:off x="9930791" y="3722965"/>
            <a:ext cx="621747" cy="375537"/>
          </a:xfrm>
          <a:prstGeom prst="straightConnector1">
            <a:avLst/>
          </a:prstGeom>
          <a:ln w="762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212 Conector recto"/>
          <p:cNvCxnSpPr/>
          <p:nvPr/>
        </p:nvCxnSpPr>
        <p:spPr>
          <a:xfrm rot="10800000">
            <a:off x="10020558" y="3604622"/>
            <a:ext cx="429037" cy="99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213 Conector recto"/>
          <p:cNvCxnSpPr/>
          <p:nvPr/>
        </p:nvCxnSpPr>
        <p:spPr>
          <a:xfrm>
            <a:off x="10425688" y="3599860"/>
            <a:ext cx="13349" cy="587064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/>
          <p:cNvSpPr txBox="1"/>
          <p:nvPr/>
        </p:nvSpPr>
        <p:spPr>
          <a:xfrm>
            <a:off x="2498332" y="3108090"/>
            <a:ext cx="93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Uniaxial</a:t>
            </a:r>
            <a:endParaRPr lang="en-US" dirty="0"/>
          </a:p>
        </p:txBody>
      </p:sp>
      <p:sp>
        <p:nvSpPr>
          <p:cNvPr id="68" name="CuadroTexto 67"/>
          <p:cNvSpPr txBox="1"/>
          <p:nvPr/>
        </p:nvSpPr>
        <p:spPr>
          <a:xfrm>
            <a:off x="7977402" y="3061975"/>
            <a:ext cx="215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Biaxial (</a:t>
            </a:r>
            <a:r>
              <a:rPr lang="es-ES" dirty="0" err="1" smtClean="0"/>
              <a:t>orthorombic</a:t>
            </a:r>
            <a:r>
              <a:rPr lang="es-ES" dirty="0" smtClean="0"/>
              <a:t>)</a:t>
            </a:r>
            <a:endParaRPr lang="en-US" dirty="0"/>
          </a:p>
        </p:txBody>
      </p:sp>
      <p:grpSp>
        <p:nvGrpSpPr>
          <p:cNvPr id="69" name="406 Grupo"/>
          <p:cNvGrpSpPr/>
          <p:nvPr/>
        </p:nvGrpSpPr>
        <p:grpSpPr>
          <a:xfrm>
            <a:off x="8607375" y="5312788"/>
            <a:ext cx="2500330" cy="1148946"/>
            <a:chOff x="33220115" y="21824842"/>
            <a:chExt cx="4401145" cy="2151831"/>
          </a:xfrm>
        </p:grpSpPr>
        <p:sp>
          <p:nvSpPr>
            <p:cNvPr id="70" name="407 Cubo"/>
            <p:cNvSpPr/>
            <p:nvPr/>
          </p:nvSpPr>
          <p:spPr>
            <a:xfrm>
              <a:off x="33220115" y="22661665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408 Rectángulo"/>
            <p:cNvSpPr/>
            <p:nvPr/>
          </p:nvSpPr>
          <p:spPr>
            <a:xfrm>
              <a:off x="33848851" y="21824842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2" name="409 Conector recto de flecha"/>
            <p:cNvCxnSpPr>
              <a:endCxn id="71" idx="2"/>
            </p:cNvCxnSpPr>
            <p:nvPr/>
          </p:nvCxnSpPr>
          <p:spPr>
            <a:xfrm>
              <a:off x="33918710" y="21884615"/>
              <a:ext cx="1536908" cy="125523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410 Conector recto de flecha"/>
            <p:cNvCxnSpPr>
              <a:stCxn id="71" idx="2"/>
            </p:cNvCxnSpPr>
            <p:nvPr/>
          </p:nvCxnSpPr>
          <p:spPr>
            <a:xfrm rot="5400000" flipH="1" flipV="1">
              <a:off x="35636426" y="21644034"/>
              <a:ext cx="1315008" cy="16766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411 Conector recto de flecha"/>
            <p:cNvCxnSpPr>
              <a:endCxn id="70" idx="1"/>
            </p:cNvCxnSpPr>
            <p:nvPr/>
          </p:nvCxnSpPr>
          <p:spPr>
            <a:xfrm rot="5400000">
              <a:off x="34843528" y="23064275"/>
              <a:ext cx="596288" cy="62789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412 Conector recto"/>
            <p:cNvCxnSpPr/>
            <p:nvPr/>
          </p:nvCxnSpPr>
          <p:spPr>
            <a:xfrm rot="16200000" flipH="1">
              <a:off x="34798889" y="22481570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CuadroTexto 76"/>
          <p:cNvSpPr txBox="1"/>
          <p:nvPr/>
        </p:nvSpPr>
        <p:spPr>
          <a:xfrm>
            <a:off x="6166325" y="5157215"/>
            <a:ext cx="20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Biaxial (</a:t>
            </a:r>
            <a:r>
              <a:rPr lang="es-ES" dirty="0" err="1" smtClean="0"/>
              <a:t>monoclinic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78" name="CuadroTexto 77"/>
          <p:cNvSpPr txBox="1"/>
          <p:nvPr/>
        </p:nvSpPr>
        <p:spPr>
          <a:xfrm>
            <a:off x="6150350" y="6301388"/>
            <a:ext cx="140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Arrow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P. A.</a:t>
            </a:r>
            <a:endParaRPr lang="en-US" dirty="0"/>
          </a:p>
        </p:txBody>
      </p:sp>
      <p:sp>
        <p:nvSpPr>
          <p:cNvPr id="79" name="CuadroTexto 78"/>
          <p:cNvSpPr txBox="1"/>
          <p:nvPr/>
        </p:nvSpPr>
        <p:spPr>
          <a:xfrm>
            <a:off x="6087094" y="4695692"/>
            <a:ext cx="17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Arrows</a:t>
            </a:r>
            <a:r>
              <a:rPr lang="es-ES" dirty="0" smtClean="0"/>
              <a:t> are </a:t>
            </a:r>
            <a:r>
              <a:rPr lang="es-ES" dirty="0"/>
              <a:t>O</a:t>
            </a:r>
            <a:r>
              <a:rPr lang="es-ES" dirty="0" smtClean="0"/>
              <a:t>. 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7" grpId="0" animBg="1"/>
      <p:bldP spid="66" grpId="0" animBg="1"/>
      <p:bldP spid="11" grpId="0"/>
      <p:bldP spid="65" grpId="0"/>
      <p:bldP spid="68" grpId="0"/>
      <p:bldP spid="77" grpId="0"/>
      <p:bldP spid="78" grpId="0"/>
      <p:bldP spid="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/>
          <p:cNvSpPr/>
          <p:nvPr/>
        </p:nvSpPr>
        <p:spPr>
          <a:xfrm>
            <a:off x="5568002" y="4767887"/>
            <a:ext cx="5230450" cy="1591790"/>
          </a:xfrm>
          <a:prstGeom prst="roundRect">
            <a:avLst>
              <a:gd name="adj" fmla="val 934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ángulo redondeado 66"/>
          <p:cNvSpPr/>
          <p:nvPr/>
        </p:nvSpPr>
        <p:spPr>
          <a:xfrm>
            <a:off x="5547454" y="2691093"/>
            <a:ext cx="5250998" cy="1945261"/>
          </a:xfrm>
          <a:prstGeom prst="roundRect">
            <a:avLst>
              <a:gd name="adj" fmla="val 934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ángulo redondeado 65"/>
          <p:cNvSpPr/>
          <p:nvPr/>
        </p:nvSpPr>
        <p:spPr>
          <a:xfrm>
            <a:off x="1519175" y="3523646"/>
            <a:ext cx="3014767" cy="1996146"/>
          </a:xfrm>
          <a:prstGeom prst="roundRect">
            <a:avLst>
              <a:gd name="adj" fmla="val 934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26693" y="241824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Mueller matrix symmetries and anisotropy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548568"/>
              </p:ext>
            </p:extLst>
          </p:nvPr>
        </p:nvGraphicFramePr>
        <p:xfrm>
          <a:off x="1593474" y="1437356"/>
          <a:ext cx="3132137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" name="Ecuación" r:id="rId4" imgW="2247840" imgH="939600" progId="Equation.3">
                  <p:embed/>
                </p:oleObj>
              </mc:Choice>
              <mc:Fallback>
                <p:oleObj name="Ecuación" r:id="rId4" imgW="224784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474" y="1437356"/>
                        <a:ext cx="3132137" cy="13096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363721"/>
              </p:ext>
            </p:extLst>
          </p:nvPr>
        </p:nvGraphicFramePr>
        <p:xfrm>
          <a:off x="4878388" y="1676400"/>
          <a:ext cx="1736725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" name="Ecuación" r:id="rId6" imgW="965160" imgH="482400" progId="Equation.3">
                  <p:embed/>
                </p:oleObj>
              </mc:Choice>
              <mc:Fallback>
                <p:oleObj name="Ecuación" r:id="rId6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388" y="1676400"/>
                        <a:ext cx="1736725" cy="8683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lamada rectangular redondeada 8"/>
          <p:cNvSpPr/>
          <p:nvPr/>
        </p:nvSpPr>
        <p:spPr>
          <a:xfrm>
            <a:off x="6984618" y="804059"/>
            <a:ext cx="3022979" cy="1590567"/>
          </a:xfrm>
          <a:prstGeom prst="wedgeRoundRectCallout">
            <a:avLst>
              <a:gd name="adj1" fmla="val -61759"/>
              <a:gd name="adj2" fmla="val -1393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7069912" y="864391"/>
            <a:ext cx="2804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The</a:t>
            </a:r>
            <a:r>
              <a:rPr lang="es-ES" dirty="0" smtClean="0"/>
              <a:t> MM </a:t>
            </a:r>
            <a:r>
              <a:rPr lang="es-ES" dirty="0" err="1" smtClean="0"/>
              <a:t>elements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asteriks</a:t>
            </a:r>
            <a:r>
              <a:rPr lang="es-ES" dirty="0" smtClean="0"/>
              <a:t> </a:t>
            </a:r>
            <a:r>
              <a:rPr lang="es-ES" dirty="0" err="1" smtClean="0"/>
              <a:t>vanish</a:t>
            </a:r>
            <a:r>
              <a:rPr lang="es-ES" dirty="0" smtClean="0"/>
              <a:t> in </a:t>
            </a:r>
            <a:r>
              <a:rPr lang="es-ES" dirty="0" err="1" smtClean="0"/>
              <a:t>absence</a:t>
            </a:r>
            <a:r>
              <a:rPr lang="es-ES" dirty="0" smtClean="0"/>
              <a:t> of </a:t>
            </a:r>
            <a:r>
              <a:rPr lang="es-ES" dirty="0" err="1" smtClean="0"/>
              <a:t>absorption</a:t>
            </a:r>
            <a:r>
              <a:rPr lang="es-ES" dirty="0"/>
              <a:t> </a:t>
            </a:r>
            <a:r>
              <a:rPr lang="es-ES" dirty="0" smtClean="0"/>
              <a:t>and </a:t>
            </a:r>
            <a:r>
              <a:rPr lang="es-ES" b="1" dirty="0"/>
              <a:t>J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real </a:t>
            </a:r>
            <a:r>
              <a:rPr lang="es-ES" dirty="0" smtClean="0"/>
              <a:t>(</a:t>
            </a:r>
            <a:r>
              <a:rPr lang="es-ES" dirty="0" err="1" smtClean="0"/>
              <a:t>asumming</a:t>
            </a:r>
            <a:r>
              <a:rPr lang="es-ES" dirty="0" smtClean="0"/>
              <a:t> </a:t>
            </a:r>
            <a:r>
              <a:rPr lang="es-ES" dirty="0" err="1" smtClean="0"/>
              <a:t>semi-infinite</a:t>
            </a:r>
            <a:r>
              <a:rPr lang="es-ES" dirty="0" smtClean="0"/>
              <a:t> </a:t>
            </a:r>
            <a:r>
              <a:rPr lang="es-ES" dirty="0" err="1" smtClean="0"/>
              <a:t>substrate</a:t>
            </a:r>
            <a:r>
              <a:rPr lang="es-ES" dirty="0" smtClean="0"/>
              <a:t> as a </a:t>
            </a:r>
            <a:r>
              <a:rPr lang="es-ES" dirty="0" err="1" smtClean="0"/>
              <a:t>sample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64188" y="173495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2</a:t>
            </a:r>
            <a:endParaRPr lang="en-US" sz="4000" dirty="0"/>
          </a:p>
        </p:txBody>
      </p:sp>
      <p:sp>
        <p:nvSpPr>
          <p:cNvPr id="65" name="CuadroTexto 64"/>
          <p:cNvSpPr txBox="1"/>
          <p:nvPr/>
        </p:nvSpPr>
        <p:spPr>
          <a:xfrm>
            <a:off x="2181426" y="3575390"/>
            <a:ext cx="93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Uniaxial</a:t>
            </a:r>
            <a:endParaRPr lang="en-US" dirty="0"/>
          </a:p>
        </p:txBody>
      </p:sp>
      <p:sp>
        <p:nvSpPr>
          <p:cNvPr id="68" name="CuadroTexto 67"/>
          <p:cNvSpPr txBox="1"/>
          <p:nvPr/>
        </p:nvSpPr>
        <p:spPr>
          <a:xfrm>
            <a:off x="7401106" y="2656446"/>
            <a:ext cx="215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Biaxial (</a:t>
            </a:r>
            <a:r>
              <a:rPr lang="es-ES" dirty="0" err="1" smtClean="0"/>
              <a:t>orthorombic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77" name="CuadroTexto 76"/>
          <p:cNvSpPr txBox="1"/>
          <p:nvPr/>
        </p:nvSpPr>
        <p:spPr>
          <a:xfrm>
            <a:off x="5590029" y="4821124"/>
            <a:ext cx="20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Biaxial (</a:t>
            </a:r>
            <a:r>
              <a:rPr lang="es-ES" dirty="0" err="1" smtClean="0"/>
              <a:t>monoclinic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78" name="CuadroTexto 77"/>
          <p:cNvSpPr txBox="1"/>
          <p:nvPr/>
        </p:nvSpPr>
        <p:spPr>
          <a:xfrm>
            <a:off x="5574054" y="5965297"/>
            <a:ext cx="140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Arrow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P. A.</a:t>
            </a:r>
            <a:endParaRPr lang="en-US" dirty="0"/>
          </a:p>
        </p:txBody>
      </p:sp>
      <p:sp>
        <p:nvSpPr>
          <p:cNvPr id="79" name="CuadroTexto 78"/>
          <p:cNvSpPr txBox="1"/>
          <p:nvPr/>
        </p:nvSpPr>
        <p:spPr>
          <a:xfrm>
            <a:off x="2839530" y="5660668"/>
            <a:ext cx="17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Arrows</a:t>
            </a:r>
            <a:r>
              <a:rPr lang="es-ES" dirty="0" smtClean="0"/>
              <a:t> are </a:t>
            </a:r>
            <a:r>
              <a:rPr lang="es-ES" dirty="0"/>
              <a:t>O</a:t>
            </a:r>
            <a:r>
              <a:rPr lang="es-ES" dirty="0" smtClean="0"/>
              <a:t>. A.</a:t>
            </a:r>
            <a:endParaRPr lang="en-US" dirty="0"/>
          </a:p>
        </p:txBody>
      </p:sp>
      <p:grpSp>
        <p:nvGrpSpPr>
          <p:cNvPr id="63" name="327 Grupo"/>
          <p:cNvGrpSpPr/>
          <p:nvPr/>
        </p:nvGrpSpPr>
        <p:grpSpPr>
          <a:xfrm>
            <a:off x="1721919" y="4004304"/>
            <a:ext cx="2643206" cy="1214446"/>
            <a:chOff x="6138799" y="29923641"/>
            <a:chExt cx="4401145" cy="2151831"/>
          </a:xfrm>
        </p:grpSpPr>
        <p:grpSp>
          <p:nvGrpSpPr>
            <p:cNvPr id="64" name="144 Grupo"/>
            <p:cNvGrpSpPr/>
            <p:nvPr/>
          </p:nvGrpSpPr>
          <p:grpSpPr>
            <a:xfrm>
              <a:off x="6138799" y="29923641"/>
              <a:ext cx="4401145" cy="2151831"/>
              <a:chOff x="25878831" y="36856178"/>
              <a:chExt cx="4401145" cy="2151831"/>
            </a:xfrm>
          </p:grpSpPr>
          <p:sp>
            <p:nvSpPr>
              <p:cNvPr id="83" name="332 Cubo"/>
              <p:cNvSpPr/>
              <p:nvPr/>
            </p:nvSpPr>
            <p:spPr>
              <a:xfrm>
                <a:off x="25878831" y="37693001"/>
                <a:ext cx="4401145" cy="1315008"/>
              </a:xfrm>
              <a:prstGeom prst="cube">
                <a:avLst>
                  <a:gd name="adj" fmla="val 7716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372" tIns="40686" rIns="81372" bIns="40686" rtlCol="0" anchor="ctr"/>
              <a:lstStyle/>
              <a:p>
                <a:pPr algn="ctr"/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333 Rectángulo"/>
              <p:cNvSpPr/>
              <p:nvPr/>
            </p:nvSpPr>
            <p:spPr>
              <a:xfrm>
                <a:off x="26507566" y="36856178"/>
                <a:ext cx="3213534" cy="1315008"/>
              </a:xfrm>
              <a:prstGeom prst="rect">
                <a:avLst/>
              </a:prstGeom>
              <a:solidFill>
                <a:schemeClr val="bg1">
                  <a:lumMod val="85000"/>
                  <a:alpha val="56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372" tIns="40686" rIns="81372" bIns="40686" rtlCol="0" anchor="ctr"/>
              <a:lstStyle/>
              <a:p>
                <a:pPr algn="ctr"/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85" name="334 Conector recto de flecha"/>
              <p:cNvCxnSpPr>
                <a:endCxn id="84" idx="2"/>
              </p:cNvCxnSpPr>
              <p:nvPr/>
            </p:nvCxnSpPr>
            <p:spPr>
              <a:xfrm>
                <a:off x="26577426" y="36915951"/>
                <a:ext cx="1536908" cy="1255235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335 Conector recto de flecha"/>
              <p:cNvCxnSpPr>
                <a:stCxn id="84" idx="2"/>
              </p:cNvCxnSpPr>
              <p:nvPr/>
            </p:nvCxnSpPr>
            <p:spPr>
              <a:xfrm rot="5400000" flipH="1" flipV="1">
                <a:off x="28295142" y="36675370"/>
                <a:ext cx="1315008" cy="1676625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336 Conector recto"/>
              <p:cNvCxnSpPr/>
              <p:nvPr/>
            </p:nvCxnSpPr>
            <p:spPr>
              <a:xfrm rot="16200000" flipH="1">
                <a:off x="27457606" y="37512906"/>
                <a:ext cx="1315008" cy="1553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337 Conector recto de flecha"/>
              <p:cNvCxnSpPr/>
              <p:nvPr/>
            </p:nvCxnSpPr>
            <p:spPr>
              <a:xfrm>
                <a:off x="28114333" y="38171186"/>
                <a:ext cx="1047892" cy="35863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0" name="329 Conector recto"/>
            <p:cNvCxnSpPr/>
            <p:nvPr/>
          </p:nvCxnSpPr>
          <p:spPr>
            <a:xfrm rot="5400000">
              <a:off x="9353509" y="31209525"/>
              <a:ext cx="357190" cy="35719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330 Conector recto"/>
            <p:cNvCxnSpPr>
              <a:endCxn id="83" idx="1"/>
            </p:cNvCxnSpPr>
            <p:nvPr/>
          </p:nvCxnSpPr>
          <p:spPr>
            <a:xfrm rot="10800000" flipV="1">
              <a:off x="7832023" y="31280962"/>
              <a:ext cx="521355" cy="494201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331 Conector recto"/>
            <p:cNvCxnSpPr/>
            <p:nvPr/>
          </p:nvCxnSpPr>
          <p:spPr>
            <a:xfrm rot="10800000">
              <a:off x="7996187" y="31566715"/>
              <a:ext cx="1428760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145 Grupo"/>
          <p:cNvGrpSpPr/>
          <p:nvPr/>
        </p:nvGrpSpPr>
        <p:grpSpPr>
          <a:xfrm>
            <a:off x="5657215" y="3035285"/>
            <a:ext cx="2643206" cy="1341087"/>
            <a:chOff x="32870818" y="19493693"/>
            <a:chExt cx="4401145" cy="2151831"/>
          </a:xfrm>
        </p:grpSpPr>
        <p:cxnSp>
          <p:nvCxnSpPr>
            <p:cNvPr id="90" name="184 Conector recto"/>
            <p:cNvCxnSpPr/>
            <p:nvPr/>
          </p:nvCxnSpPr>
          <p:spPr>
            <a:xfrm rot="16200000" flipH="1">
              <a:off x="34449593" y="20150420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185 Cubo"/>
            <p:cNvSpPr/>
            <p:nvPr/>
          </p:nvSpPr>
          <p:spPr>
            <a:xfrm>
              <a:off x="32870818" y="20330516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186 Rectángulo"/>
            <p:cNvSpPr/>
            <p:nvPr/>
          </p:nvSpPr>
          <p:spPr>
            <a:xfrm>
              <a:off x="33499553" y="19493693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3" name="187 Conector recto de flecha"/>
            <p:cNvCxnSpPr>
              <a:endCxn id="92" idx="2"/>
            </p:cNvCxnSpPr>
            <p:nvPr/>
          </p:nvCxnSpPr>
          <p:spPr>
            <a:xfrm>
              <a:off x="33569413" y="19553466"/>
              <a:ext cx="1536908" cy="125523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188 Conector recto de flecha"/>
            <p:cNvCxnSpPr>
              <a:stCxn id="92" idx="2"/>
            </p:cNvCxnSpPr>
            <p:nvPr/>
          </p:nvCxnSpPr>
          <p:spPr>
            <a:xfrm rot="5400000" flipH="1" flipV="1">
              <a:off x="35287129" y="19312884"/>
              <a:ext cx="1315008" cy="16766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189 Conector recto de flecha"/>
            <p:cNvCxnSpPr/>
            <p:nvPr/>
          </p:nvCxnSpPr>
          <p:spPr>
            <a:xfrm rot="5400000" flipH="1" flipV="1">
              <a:off x="34605602" y="20223667"/>
              <a:ext cx="1025986" cy="245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190 Conector recto de flecha"/>
          <p:cNvCxnSpPr/>
          <p:nvPr/>
        </p:nvCxnSpPr>
        <p:spPr>
          <a:xfrm>
            <a:off x="6943099" y="3846161"/>
            <a:ext cx="642942" cy="260694"/>
          </a:xfrm>
          <a:prstGeom prst="straightConnector1">
            <a:avLst/>
          </a:prstGeom>
          <a:ln w="762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192 Conector recto"/>
          <p:cNvCxnSpPr/>
          <p:nvPr/>
        </p:nvCxnSpPr>
        <p:spPr>
          <a:xfrm rot="5400000">
            <a:off x="7584286" y="3806623"/>
            <a:ext cx="289263" cy="285752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193 Conector recto"/>
          <p:cNvCxnSpPr/>
          <p:nvPr/>
        </p:nvCxnSpPr>
        <p:spPr>
          <a:xfrm rot="10800000">
            <a:off x="6728785" y="4106855"/>
            <a:ext cx="857256" cy="1588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194 Conector recto"/>
          <p:cNvCxnSpPr/>
          <p:nvPr/>
        </p:nvCxnSpPr>
        <p:spPr>
          <a:xfrm rot="10800000" flipV="1">
            <a:off x="6657347" y="3892541"/>
            <a:ext cx="313111" cy="278916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" name="Grupo 224"/>
          <p:cNvGrpSpPr/>
          <p:nvPr/>
        </p:nvGrpSpPr>
        <p:grpSpPr>
          <a:xfrm>
            <a:off x="8082659" y="3051003"/>
            <a:ext cx="2643206" cy="1341087"/>
            <a:chOff x="8658955" y="3493402"/>
            <a:chExt cx="2643206" cy="1341087"/>
          </a:xfrm>
        </p:grpSpPr>
        <p:grpSp>
          <p:nvGrpSpPr>
            <p:cNvPr id="204" name="224 Grupo"/>
            <p:cNvGrpSpPr/>
            <p:nvPr/>
          </p:nvGrpSpPr>
          <p:grpSpPr>
            <a:xfrm>
              <a:off x="8658955" y="3493402"/>
              <a:ext cx="2643206" cy="1341087"/>
              <a:chOff x="-8648073" y="36843642"/>
              <a:chExt cx="4401145" cy="2151831"/>
            </a:xfrm>
          </p:grpSpPr>
          <p:grpSp>
            <p:nvGrpSpPr>
              <p:cNvPr id="205" name="145 Grupo"/>
              <p:cNvGrpSpPr/>
              <p:nvPr/>
            </p:nvGrpSpPr>
            <p:grpSpPr>
              <a:xfrm>
                <a:off x="-8648073" y="36843642"/>
                <a:ext cx="4401145" cy="2151831"/>
                <a:chOff x="32870818" y="19493693"/>
                <a:chExt cx="4401145" cy="2151831"/>
              </a:xfrm>
            </p:grpSpPr>
            <p:sp>
              <p:nvSpPr>
                <p:cNvPr id="207" name="228 Cubo"/>
                <p:cNvSpPr/>
                <p:nvPr/>
              </p:nvSpPr>
              <p:spPr>
                <a:xfrm>
                  <a:off x="32870818" y="20330516"/>
                  <a:ext cx="4401145" cy="1315008"/>
                </a:xfrm>
                <a:prstGeom prst="cube">
                  <a:avLst>
                    <a:gd name="adj" fmla="val 77163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1372" tIns="40686" rIns="81372" bIns="40686" rtlCol="0" anchor="ctr"/>
                <a:lstStyle/>
                <a:p>
                  <a:pPr algn="ctr"/>
                  <a:endParaRPr lang="en-US" sz="28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08" name="229 Rectángulo"/>
                <p:cNvSpPr/>
                <p:nvPr/>
              </p:nvSpPr>
              <p:spPr>
                <a:xfrm>
                  <a:off x="33499553" y="19493693"/>
                  <a:ext cx="3213534" cy="1315008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6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1372" tIns="40686" rIns="81372" bIns="40686" rtlCol="0" anchor="ctr"/>
                <a:lstStyle/>
                <a:p>
                  <a:pPr algn="ctr"/>
                  <a:endParaRPr lang="en-US" sz="28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209" name="230 Conector recto de flecha"/>
                <p:cNvCxnSpPr>
                  <a:endCxn id="208" idx="2"/>
                </p:cNvCxnSpPr>
                <p:nvPr/>
              </p:nvCxnSpPr>
              <p:spPr>
                <a:xfrm>
                  <a:off x="33569413" y="19553466"/>
                  <a:ext cx="1536908" cy="1255235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231 Conector recto de flecha"/>
                <p:cNvCxnSpPr>
                  <a:stCxn id="208" idx="2"/>
                </p:cNvCxnSpPr>
                <p:nvPr/>
              </p:nvCxnSpPr>
              <p:spPr>
                <a:xfrm rot="5400000" flipH="1" flipV="1">
                  <a:off x="35287129" y="19312884"/>
                  <a:ext cx="1315008" cy="1676625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232 Conector recto de flecha"/>
                <p:cNvCxnSpPr/>
                <p:nvPr/>
              </p:nvCxnSpPr>
              <p:spPr>
                <a:xfrm rot="16200000" flipV="1">
                  <a:off x="34248754" y="19891360"/>
                  <a:ext cx="1025985" cy="689153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233 Conector recto"/>
                <p:cNvCxnSpPr/>
                <p:nvPr/>
              </p:nvCxnSpPr>
              <p:spPr>
                <a:xfrm rot="16200000" flipH="1">
                  <a:off x="34449593" y="20150420"/>
                  <a:ext cx="1315008" cy="1553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6" name="227 Conector recto"/>
              <p:cNvCxnSpPr/>
              <p:nvPr/>
            </p:nvCxnSpPr>
            <p:spPr>
              <a:xfrm rot="10800000">
                <a:off x="-7101725" y="37072893"/>
                <a:ext cx="714380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3" name="236 Conector recto"/>
            <p:cNvCxnSpPr/>
            <p:nvPr/>
          </p:nvCxnSpPr>
          <p:spPr>
            <a:xfrm rot="5400000">
              <a:off x="9276469" y="4022289"/>
              <a:ext cx="623313" cy="954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237 Conector recto de flecha"/>
            <p:cNvCxnSpPr/>
            <p:nvPr/>
          </p:nvCxnSpPr>
          <p:spPr>
            <a:xfrm flipV="1">
              <a:off x="10016277" y="4097522"/>
              <a:ext cx="529443" cy="203571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238 Conector recto"/>
            <p:cNvCxnSpPr/>
            <p:nvPr/>
          </p:nvCxnSpPr>
          <p:spPr>
            <a:xfrm rot="5400000">
              <a:off x="9705595" y="4271024"/>
              <a:ext cx="346966" cy="926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239 Conector recto"/>
            <p:cNvCxnSpPr/>
            <p:nvPr/>
          </p:nvCxnSpPr>
          <p:spPr>
            <a:xfrm rot="5400000">
              <a:off x="10522329" y="3990801"/>
              <a:ext cx="130113" cy="8333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240 Conector recto"/>
            <p:cNvCxnSpPr/>
            <p:nvPr/>
          </p:nvCxnSpPr>
          <p:spPr>
            <a:xfrm rot="10800000">
              <a:off x="9879078" y="4097522"/>
              <a:ext cx="666642" cy="964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241 Conector recto"/>
            <p:cNvCxnSpPr/>
            <p:nvPr/>
          </p:nvCxnSpPr>
          <p:spPr>
            <a:xfrm rot="5400000">
              <a:off x="10372700" y="4270542"/>
              <a:ext cx="346966" cy="926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242 Conector recto"/>
            <p:cNvCxnSpPr/>
            <p:nvPr/>
          </p:nvCxnSpPr>
          <p:spPr>
            <a:xfrm rot="10800000">
              <a:off x="9879078" y="4444488"/>
              <a:ext cx="666642" cy="964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243 Conector recto"/>
            <p:cNvCxnSpPr/>
            <p:nvPr/>
          </p:nvCxnSpPr>
          <p:spPr>
            <a:xfrm rot="5400000">
              <a:off x="10522332" y="4337770"/>
              <a:ext cx="130113" cy="83325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244 Conector recto"/>
            <p:cNvCxnSpPr/>
            <p:nvPr/>
          </p:nvCxnSpPr>
          <p:spPr>
            <a:xfrm rot="5400000">
              <a:off x="10455558" y="4140420"/>
              <a:ext cx="347448" cy="463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245 Conector recto"/>
            <p:cNvCxnSpPr/>
            <p:nvPr/>
          </p:nvCxnSpPr>
          <p:spPr>
            <a:xfrm rot="10800000">
              <a:off x="10004073" y="3967410"/>
              <a:ext cx="624977" cy="964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246 Conector recto"/>
            <p:cNvCxnSpPr/>
            <p:nvPr/>
          </p:nvCxnSpPr>
          <p:spPr>
            <a:xfrm rot="10800000" flipV="1">
              <a:off x="9879078" y="3967410"/>
              <a:ext cx="124997" cy="130112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145 Grupo"/>
          <p:cNvGrpSpPr/>
          <p:nvPr/>
        </p:nvGrpSpPr>
        <p:grpSpPr>
          <a:xfrm>
            <a:off x="7526341" y="4927566"/>
            <a:ext cx="2566900" cy="1282941"/>
            <a:chOff x="32870818" y="19493693"/>
            <a:chExt cx="4401145" cy="2151831"/>
          </a:xfrm>
        </p:grpSpPr>
        <p:sp>
          <p:nvSpPr>
            <p:cNvPr id="227" name="399 Cubo"/>
            <p:cNvSpPr/>
            <p:nvPr/>
          </p:nvSpPr>
          <p:spPr>
            <a:xfrm>
              <a:off x="32870818" y="20330516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8" name="400 Rectángulo"/>
            <p:cNvSpPr/>
            <p:nvPr/>
          </p:nvSpPr>
          <p:spPr>
            <a:xfrm>
              <a:off x="33499553" y="19493693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9" name="401 Conector recto de flecha"/>
            <p:cNvCxnSpPr>
              <a:endCxn id="228" idx="2"/>
            </p:cNvCxnSpPr>
            <p:nvPr/>
          </p:nvCxnSpPr>
          <p:spPr>
            <a:xfrm>
              <a:off x="33569413" y="19553466"/>
              <a:ext cx="1536908" cy="125523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402 Conector recto de flecha"/>
            <p:cNvCxnSpPr>
              <a:stCxn id="228" idx="2"/>
            </p:cNvCxnSpPr>
            <p:nvPr/>
          </p:nvCxnSpPr>
          <p:spPr>
            <a:xfrm rot="5400000" flipH="1" flipV="1">
              <a:off x="35287129" y="19312884"/>
              <a:ext cx="1315008" cy="16766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403 Conector recto"/>
            <p:cNvCxnSpPr/>
            <p:nvPr/>
          </p:nvCxnSpPr>
          <p:spPr>
            <a:xfrm rot="16200000" flipH="1">
              <a:off x="34449593" y="20150420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404 Conector recto de flecha"/>
            <p:cNvCxnSpPr/>
            <p:nvPr/>
          </p:nvCxnSpPr>
          <p:spPr>
            <a:xfrm rot="5400000" flipH="1" flipV="1">
              <a:off x="34578755" y="20207390"/>
              <a:ext cx="1069104" cy="1397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ángulo 68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8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/>
          <p:cNvSpPr/>
          <p:nvPr/>
        </p:nvSpPr>
        <p:spPr>
          <a:xfrm>
            <a:off x="7721716" y="3648477"/>
            <a:ext cx="3051982" cy="1958692"/>
          </a:xfrm>
          <a:prstGeom prst="roundRect">
            <a:avLst>
              <a:gd name="adj" fmla="val 934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ángulo redondeado 66"/>
          <p:cNvSpPr/>
          <p:nvPr/>
        </p:nvSpPr>
        <p:spPr>
          <a:xfrm>
            <a:off x="4452183" y="3640167"/>
            <a:ext cx="2891931" cy="1945261"/>
          </a:xfrm>
          <a:prstGeom prst="roundRect">
            <a:avLst>
              <a:gd name="adj" fmla="val 934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ángulo redondeado 65"/>
          <p:cNvSpPr/>
          <p:nvPr/>
        </p:nvSpPr>
        <p:spPr>
          <a:xfrm>
            <a:off x="1120245" y="3642252"/>
            <a:ext cx="3014767" cy="1996146"/>
          </a:xfrm>
          <a:prstGeom prst="roundRect">
            <a:avLst>
              <a:gd name="adj" fmla="val 934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26693" y="241824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Mueller matrix symmetries and anisotropy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361087"/>
              </p:ext>
            </p:extLst>
          </p:nvPr>
        </p:nvGraphicFramePr>
        <p:xfrm>
          <a:off x="1479550" y="1436688"/>
          <a:ext cx="3362325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8" name="Ecuación" r:id="rId4" imgW="2412720" imgH="939600" progId="Equation.3">
                  <p:embed/>
                </p:oleObj>
              </mc:Choice>
              <mc:Fallback>
                <p:oleObj name="Ecuación" r:id="rId4" imgW="241272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550" y="1436688"/>
                        <a:ext cx="3362325" cy="13096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657206"/>
              </p:ext>
            </p:extLst>
          </p:nvPr>
        </p:nvGraphicFramePr>
        <p:xfrm>
          <a:off x="4968875" y="1676400"/>
          <a:ext cx="1554163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9" name="Ecuación" r:id="rId6" imgW="863280" imgH="482400" progId="Equation.3">
                  <p:embed/>
                </p:oleObj>
              </mc:Choice>
              <mc:Fallback>
                <p:oleObj name="Ecuación" r:id="rId6" imgW="8632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75" y="1676400"/>
                        <a:ext cx="1554163" cy="8683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lamada rectangular redondeada 8"/>
          <p:cNvSpPr/>
          <p:nvPr/>
        </p:nvSpPr>
        <p:spPr>
          <a:xfrm>
            <a:off x="6984618" y="804059"/>
            <a:ext cx="3022979" cy="1590567"/>
          </a:xfrm>
          <a:prstGeom prst="wedgeRoundRectCallout">
            <a:avLst>
              <a:gd name="adj1" fmla="val -61759"/>
              <a:gd name="adj2" fmla="val -1393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7069912" y="864391"/>
            <a:ext cx="2804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The</a:t>
            </a:r>
            <a:r>
              <a:rPr lang="es-ES" dirty="0" smtClean="0"/>
              <a:t> MM </a:t>
            </a:r>
            <a:r>
              <a:rPr lang="es-ES" dirty="0" err="1" smtClean="0"/>
              <a:t>elements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asteriks</a:t>
            </a:r>
            <a:r>
              <a:rPr lang="es-ES" dirty="0" smtClean="0"/>
              <a:t> </a:t>
            </a:r>
            <a:r>
              <a:rPr lang="es-ES" dirty="0" err="1" smtClean="0"/>
              <a:t>vanish</a:t>
            </a:r>
            <a:r>
              <a:rPr lang="es-ES" dirty="0" smtClean="0"/>
              <a:t> in </a:t>
            </a:r>
            <a:r>
              <a:rPr lang="es-ES" dirty="0" err="1" smtClean="0"/>
              <a:t>absence</a:t>
            </a:r>
            <a:r>
              <a:rPr lang="es-ES" dirty="0" smtClean="0"/>
              <a:t> of </a:t>
            </a:r>
            <a:r>
              <a:rPr lang="es-ES" dirty="0" err="1" smtClean="0"/>
              <a:t>absorption</a:t>
            </a:r>
            <a:r>
              <a:rPr lang="es-ES" dirty="0"/>
              <a:t> </a:t>
            </a:r>
            <a:r>
              <a:rPr lang="es-ES" dirty="0" smtClean="0"/>
              <a:t>and </a:t>
            </a:r>
            <a:r>
              <a:rPr lang="es-ES" b="1" dirty="0"/>
              <a:t>J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real (</a:t>
            </a:r>
            <a:r>
              <a:rPr lang="es-ES" dirty="0" err="1" smtClean="0"/>
              <a:t>asumming</a:t>
            </a:r>
            <a:r>
              <a:rPr lang="es-ES" dirty="0" smtClean="0"/>
              <a:t> </a:t>
            </a:r>
            <a:r>
              <a:rPr lang="es-ES" dirty="0" err="1" smtClean="0"/>
              <a:t>semi-infinite</a:t>
            </a:r>
            <a:r>
              <a:rPr lang="es-ES" dirty="0" smtClean="0"/>
              <a:t> </a:t>
            </a:r>
            <a:r>
              <a:rPr lang="es-ES" dirty="0" err="1" smtClean="0"/>
              <a:t>substrate</a:t>
            </a:r>
            <a:r>
              <a:rPr lang="es-ES" dirty="0" smtClean="0"/>
              <a:t> as a </a:t>
            </a:r>
            <a:r>
              <a:rPr lang="es-ES" dirty="0" err="1" smtClean="0"/>
              <a:t>sample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64188" y="173495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3</a:t>
            </a:r>
            <a:endParaRPr lang="en-US" sz="4000" dirty="0"/>
          </a:p>
        </p:txBody>
      </p:sp>
      <p:sp>
        <p:nvSpPr>
          <p:cNvPr id="65" name="CuadroTexto 64"/>
          <p:cNvSpPr txBox="1"/>
          <p:nvPr/>
        </p:nvSpPr>
        <p:spPr>
          <a:xfrm>
            <a:off x="1782496" y="3693996"/>
            <a:ext cx="93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Uniaxial</a:t>
            </a:r>
            <a:endParaRPr lang="en-US" dirty="0"/>
          </a:p>
        </p:txBody>
      </p:sp>
      <p:sp>
        <p:nvSpPr>
          <p:cNvPr id="68" name="CuadroTexto 67"/>
          <p:cNvSpPr txBox="1"/>
          <p:nvPr/>
        </p:nvSpPr>
        <p:spPr>
          <a:xfrm>
            <a:off x="4791776" y="3607395"/>
            <a:ext cx="215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Biaxial (</a:t>
            </a:r>
            <a:r>
              <a:rPr lang="es-ES" dirty="0" err="1" smtClean="0"/>
              <a:t>orthorombic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77" name="CuadroTexto 76"/>
          <p:cNvSpPr txBox="1"/>
          <p:nvPr/>
        </p:nvSpPr>
        <p:spPr>
          <a:xfrm>
            <a:off x="7939844" y="3648477"/>
            <a:ext cx="20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Biaxial (</a:t>
            </a:r>
            <a:r>
              <a:rPr lang="es-ES" dirty="0" err="1" smtClean="0"/>
              <a:t>monoclinic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79" name="CuadroTexto 78"/>
          <p:cNvSpPr txBox="1"/>
          <p:nvPr/>
        </p:nvSpPr>
        <p:spPr>
          <a:xfrm>
            <a:off x="1120245" y="5626128"/>
            <a:ext cx="146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Arrow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/>
              <a:t>O</a:t>
            </a:r>
            <a:r>
              <a:rPr lang="es-ES" dirty="0" smtClean="0"/>
              <a:t>. A.</a:t>
            </a:r>
            <a:endParaRPr lang="en-US" dirty="0"/>
          </a:p>
        </p:txBody>
      </p:sp>
      <p:grpSp>
        <p:nvGrpSpPr>
          <p:cNvPr id="103" name="340 Grupo"/>
          <p:cNvGrpSpPr/>
          <p:nvPr/>
        </p:nvGrpSpPr>
        <p:grpSpPr>
          <a:xfrm>
            <a:off x="1295773" y="4110291"/>
            <a:ext cx="2571768" cy="1357322"/>
            <a:chOff x="6153006" y="33281227"/>
            <a:chExt cx="4401145" cy="2151831"/>
          </a:xfrm>
        </p:grpSpPr>
        <p:sp>
          <p:nvSpPr>
            <p:cNvPr id="104" name="341 Cubo"/>
            <p:cNvSpPr/>
            <p:nvPr/>
          </p:nvSpPr>
          <p:spPr>
            <a:xfrm>
              <a:off x="6153006" y="34118050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342 Rectángulo"/>
            <p:cNvSpPr/>
            <p:nvPr/>
          </p:nvSpPr>
          <p:spPr>
            <a:xfrm>
              <a:off x="6781741" y="33281227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6" name="343 Conector recto de flecha"/>
            <p:cNvCxnSpPr>
              <a:endCxn id="105" idx="2"/>
            </p:cNvCxnSpPr>
            <p:nvPr/>
          </p:nvCxnSpPr>
          <p:spPr>
            <a:xfrm>
              <a:off x="6851601" y="33341000"/>
              <a:ext cx="1536908" cy="125523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344 Conector recto de flecha"/>
            <p:cNvCxnSpPr>
              <a:stCxn id="105" idx="2"/>
            </p:cNvCxnSpPr>
            <p:nvPr/>
          </p:nvCxnSpPr>
          <p:spPr>
            <a:xfrm rot="5400000" flipH="1" flipV="1">
              <a:off x="8569317" y="33100418"/>
              <a:ext cx="1315008" cy="16766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345 Conector recto de flecha"/>
            <p:cNvCxnSpPr/>
            <p:nvPr/>
          </p:nvCxnSpPr>
          <p:spPr>
            <a:xfrm flipH="1" flipV="1">
              <a:off x="7995272" y="33811554"/>
              <a:ext cx="393240" cy="72491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346 Conector recto"/>
            <p:cNvCxnSpPr/>
            <p:nvPr/>
          </p:nvCxnSpPr>
          <p:spPr>
            <a:xfrm rot="16200000" flipH="1">
              <a:off x="7731781" y="33937954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347 Conector recto"/>
            <p:cNvCxnSpPr/>
            <p:nvPr/>
          </p:nvCxnSpPr>
          <p:spPr>
            <a:xfrm rot="10800000" flipV="1">
              <a:off x="7853311" y="34638549"/>
              <a:ext cx="521355" cy="494201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348 Conector recto"/>
            <p:cNvCxnSpPr/>
            <p:nvPr/>
          </p:nvCxnSpPr>
          <p:spPr>
            <a:xfrm rot="5400000">
              <a:off x="7317526" y="34459954"/>
              <a:ext cx="1214446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349 Conector recto"/>
            <p:cNvCxnSpPr>
              <a:stCxn id="105" idx="0"/>
            </p:cNvCxnSpPr>
            <p:nvPr/>
          </p:nvCxnSpPr>
          <p:spPr>
            <a:xfrm flipH="1">
              <a:off x="7923954" y="33281227"/>
              <a:ext cx="464554" cy="565634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249 Grupo"/>
          <p:cNvGrpSpPr/>
          <p:nvPr/>
        </p:nvGrpSpPr>
        <p:grpSpPr>
          <a:xfrm>
            <a:off x="4528465" y="3957269"/>
            <a:ext cx="2643206" cy="1444996"/>
            <a:chOff x="6153006" y="33281227"/>
            <a:chExt cx="4401145" cy="2151831"/>
          </a:xfrm>
        </p:grpSpPr>
        <p:sp>
          <p:nvSpPr>
            <p:cNvPr id="114" name="250 Cubo"/>
            <p:cNvSpPr/>
            <p:nvPr/>
          </p:nvSpPr>
          <p:spPr>
            <a:xfrm>
              <a:off x="6153006" y="34118050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" name="251 Rectángulo"/>
            <p:cNvSpPr/>
            <p:nvPr/>
          </p:nvSpPr>
          <p:spPr>
            <a:xfrm>
              <a:off x="6781741" y="33281227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6" name="252 Conector recto de flecha"/>
            <p:cNvCxnSpPr>
              <a:endCxn id="115" idx="2"/>
            </p:cNvCxnSpPr>
            <p:nvPr/>
          </p:nvCxnSpPr>
          <p:spPr>
            <a:xfrm>
              <a:off x="6851601" y="33341000"/>
              <a:ext cx="1536908" cy="125523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253 Conector recto de flecha"/>
            <p:cNvCxnSpPr>
              <a:stCxn id="115" idx="2"/>
            </p:cNvCxnSpPr>
            <p:nvPr/>
          </p:nvCxnSpPr>
          <p:spPr>
            <a:xfrm rot="5400000" flipH="1" flipV="1">
              <a:off x="8569317" y="33100418"/>
              <a:ext cx="1315008" cy="16766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254 Conector recto de flecha"/>
            <p:cNvCxnSpPr/>
            <p:nvPr/>
          </p:nvCxnSpPr>
          <p:spPr>
            <a:xfrm rot="16200000" flipV="1">
              <a:off x="7779044" y="33926999"/>
              <a:ext cx="755171" cy="46376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255 Conector recto"/>
            <p:cNvCxnSpPr/>
            <p:nvPr/>
          </p:nvCxnSpPr>
          <p:spPr>
            <a:xfrm rot="16200000" flipH="1">
              <a:off x="7731781" y="33937954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256 Conector recto"/>
            <p:cNvCxnSpPr/>
            <p:nvPr/>
          </p:nvCxnSpPr>
          <p:spPr>
            <a:xfrm rot="10800000" flipV="1">
              <a:off x="7853311" y="34638549"/>
              <a:ext cx="521355" cy="494201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257 Conector recto"/>
            <p:cNvCxnSpPr/>
            <p:nvPr/>
          </p:nvCxnSpPr>
          <p:spPr>
            <a:xfrm rot="5400000">
              <a:off x="7317526" y="34459954"/>
              <a:ext cx="1214446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258 Conector recto"/>
            <p:cNvCxnSpPr>
              <a:stCxn id="115" idx="0"/>
            </p:cNvCxnSpPr>
            <p:nvPr/>
          </p:nvCxnSpPr>
          <p:spPr>
            <a:xfrm rot="16200000" flipH="1" flipV="1">
              <a:off x="7906596" y="33299380"/>
              <a:ext cx="500066" cy="46375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3" name="265 Conector recto de flecha"/>
          <p:cNvCxnSpPr/>
          <p:nvPr/>
        </p:nvCxnSpPr>
        <p:spPr>
          <a:xfrm>
            <a:off x="5885787" y="4814525"/>
            <a:ext cx="714380" cy="1588"/>
          </a:xfrm>
          <a:prstGeom prst="straightConnector1">
            <a:avLst/>
          </a:prstGeom>
          <a:ln w="762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414 Grupo"/>
          <p:cNvGrpSpPr/>
          <p:nvPr/>
        </p:nvGrpSpPr>
        <p:grpSpPr>
          <a:xfrm>
            <a:off x="7939844" y="4110291"/>
            <a:ext cx="2643206" cy="1274059"/>
            <a:chOff x="33220115" y="21824842"/>
            <a:chExt cx="4401145" cy="2151831"/>
          </a:xfrm>
        </p:grpSpPr>
        <p:sp>
          <p:nvSpPr>
            <p:cNvPr id="125" name="415 Cubo"/>
            <p:cNvSpPr/>
            <p:nvPr/>
          </p:nvSpPr>
          <p:spPr>
            <a:xfrm>
              <a:off x="33220115" y="22661665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6" name="416 Rectángulo"/>
            <p:cNvSpPr/>
            <p:nvPr/>
          </p:nvSpPr>
          <p:spPr>
            <a:xfrm>
              <a:off x="33848851" y="21824842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7" name="417 Conector recto de flecha"/>
            <p:cNvCxnSpPr>
              <a:endCxn id="126" idx="2"/>
            </p:cNvCxnSpPr>
            <p:nvPr/>
          </p:nvCxnSpPr>
          <p:spPr>
            <a:xfrm>
              <a:off x="33918710" y="21884615"/>
              <a:ext cx="1536908" cy="125523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418 Conector recto de flecha"/>
            <p:cNvCxnSpPr>
              <a:stCxn id="126" idx="2"/>
            </p:cNvCxnSpPr>
            <p:nvPr/>
          </p:nvCxnSpPr>
          <p:spPr>
            <a:xfrm rot="5400000" flipH="1" flipV="1">
              <a:off x="35636426" y="21644034"/>
              <a:ext cx="1315008" cy="16766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419 Conector recto de flecha"/>
            <p:cNvCxnSpPr/>
            <p:nvPr/>
          </p:nvCxnSpPr>
          <p:spPr>
            <a:xfrm>
              <a:off x="35462208" y="23125692"/>
              <a:ext cx="1577769" cy="206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420 Conector recto"/>
            <p:cNvCxnSpPr/>
            <p:nvPr/>
          </p:nvCxnSpPr>
          <p:spPr>
            <a:xfrm rot="16200000" flipH="1">
              <a:off x="34798890" y="22481570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CuadroTexto 131"/>
          <p:cNvSpPr txBox="1"/>
          <p:nvPr/>
        </p:nvSpPr>
        <p:spPr>
          <a:xfrm>
            <a:off x="4386293" y="5633933"/>
            <a:ext cx="17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Arrows</a:t>
            </a:r>
            <a:r>
              <a:rPr lang="es-ES" dirty="0" smtClean="0"/>
              <a:t> are </a:t>
            </a:r>
            <a:r>
              <a:rPr lang="es-ES" dirty="0"/>
              <a:t>O</a:t>
            </a:r>
            <a:r>
              <a:rPr lang="es-ES" dirty="0" smtClean="0"/>
              <a:t>. A.</a:t>
            </a:r>
            <a:endParaRPr lang="en-US" dirty="0"/>
          </a:p>
        </p:txBody>
      </p:sp>
      <p:sp>
        <p:nvSpPr>
          <p:cNvPr id="133" name="CuadroTexto 132"/>
          <p:cNvSpPr txBox="1"/>
          <p:nvPr/>
        </p:nvSpPr>
        <p:spPr>
          <a:xfrm>
            <a:off x="7721716" y="5602967"/>
            <a:ext cx="140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Arrow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P. A.</a:t>
            </a:r>
            <a:endParaRPr lang="en-US" dirty="0"/>
          </a:p>
        </p:txBody>
      </p:sp>
      <p:sp>
        <p:nvSpPr>
          <p:cNvPr id="45" name="Rectángulo 44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8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ángulo redondeado 65"/>
          <p:cNvSpPr/>
          <p:nvPr/>
        </p:nvSpPr>
        <p:spPr>
          <a:xfrm>
            <a:off x="4085303" y="3335462"/>
            <a:ext cx="2964866" cy="2143564"/>
          </a:xfrm>
          <a:prstGeom prst="roundRect">
            <a:avLst>
              <a:gd name="adj" fmla="val 1140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332 Cubo"/>
          <p:cNvSpPr/>
          <p:nvPr/>
        </p:nvSpPr>
        <p:spPr>
          <a:xfrm>
            <a:off x="4195915" y="4196074"/>
            <a:ext cx="2698956" cy="1111038"/>
          </a:xfrm>
          <a:prstGeom prst="cube">
            <a:avLst>
              <a:gd name="adj" fmla="val 47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372" tIns="40686" rIns="81372" bIns="40686"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333 Rectángulo"/>
          <p:cNvSpPr/>
          <p:nvPr/>
        </p:nvSpPr>
        <p:spPr>
          <a:xfrm>
            <a:off x="4481294" y="3816126"/>
            <a:ext cx="1929962" cy="742162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372" tIns="40686" rIns="81372" bIns="40686"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6666" y="3608910"/>
            <a:ext cx="1187088" cy="2361420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26693" y="241824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200" dirty="0" smtClean="0">
                <a:latin typeface="Aharoni" pitchFamily="2" charset="-79"/>
                <a:cs typeface="Aharoni" pitchFamily="2" charset="-79"/>
              </a:rPr>
              <a:t>Mueller matrix symmetries and anisotropy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719296"/>
              </p:ext>
            </p:extLst>
          </p:nvPr>
        </p:nvGraphicFramePr>
        <p:xfrm>
          <a:off x="1531938" y="1436688"/>
          <a:ext cx="3255962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6" name="Ecuación" r:id="rId5" imgW="2336760" imgH="939600" progId="Equation.3">
                  <p:embed/>
                </p:oleObj>
              </mc:Choice>
              <mc:Fallback>
                <p:oleObj name="Ecuación" r:id="rId5" imgW="23367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1436688"/>
                        <a:ext cx="3255962" cy="13096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747794"/>
              </p:ext>
            </p:extLst>
          </p:nvPr>
        </p:nvGraphicFramePr>
        <p:xfrm>
          <a:off x="4878388" y="1676400"/>
          <a:ext cx="1736725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7" name="Ecuación" r:id="rId7" imgW="965160" imgH="482400" progId="Equation.3">
                  <p:embed/>
                </p:oleObj>
              </mc:Choice>
              <mc:Fallback>
                <p:oleObj name="Ecuació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388" y="1676400"/>
                        <a:ext cx="1736725" cy="8683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lamada rectangular redondeada 8"/>
          <p:cNvSpPr/>
          <p:nvPr/>
        </p:nvSpPr>
        <p:spPr>
          <a:xfrm>
            <a:off x="7101788" y="1212427"/>
            <a:ext cx="3022979" cy="1590567"/>
          </a:xfrm>
          <a:prstGeom prst="wedgeRoundRectCallout">
            <a:avLst>
              <a:gd name="adj1" fmla="val -65662"/>
              <a:gd name="adj2" fmla="val 2640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7121531" y="1269047"/>
            <a:ext cx="3003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MM elements with an </a:t>
            </a:r>
            <a:r>
              <a:rPr lang="en-US" dirty="0" err="1" smtClean="0"/>
              <a:t>asteriks</a:t>
            </a:r>
            <a:r>
              <a:rPr lang="en-US" dirty="0" smtClean="0"/>
              <a:t> vanish in absence of absorption and </a:t>
            </a:r>
            <a:r>
              <a:rPr lang="en-US" b="1" dirty="0" smtClean="0"/>
              <a:t>J</a:t>
            </a:r>
            <a:r>
              <a:rPr lang="en-US" dirty="0" smtClean="0"/>
              <a:t> is </a:t>
            </a:r>
            <a:r>
              <a:rPr lang="en-US" u="sng" dirty="0" smtClean="0"/>
              <a:t>imaginary</a:t>
            </a:r>
            <a:r>
              <a:rPr lang="en-US" dirty="0" smtClean="0"/>
              <a:t> (</a:t>
            </a:r>
            <a:r>
              <a:rPr lang="en-US" dirty="0" err="1" smtClean="0"/>
              <a:t>asumming</a:t>
            </a:r>
            <a:r>
              <a:rPr lang="en-US" dirty="0" smtClean="0"/>
              <a:t> semi-infinite substrate as a sample)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64188" y="173495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4</a:t>
            </a:r>
            <a:endParaRPr lang="en-US" sz="4000" dirty="0"/>
          </a:p>
        </p:txBody>
      </p:sp>
      <p:sp>
        <p:nvSpPr>
          <p:cNvPr id="65" name="CuadroTexto 64"/>
          <p:cNvSpPr txBox="1"/>
          <p:nvPr/>
        </p:nvSpPr>
        <p:spPr>
          <a:xfrm>
            <a:off x="4481294" y="3378954"/>
            <a:ext cx="18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Bi-</a:t>
            </a:r>
            <a:r>
              <a:rPr lang="es-ES" dirty="0" err="1" smtClean="0"/>
              <a:t>isotropic</a:t>
            </a:r>
            <a:r>
              <a:rPr lang="es-ES" dirty="0" smtClean="0"/>
              <a:t> media</a:t>
            </a:r>
            <a:endParaRPr lang="en-US" dirty="0"/>
          </a:p>
        </p:txBody>
      </p:sp>
      <p:cxnSp>
        <p:nvCxnSpPr>
          <p:cNvPr id="85" name="334 Conector recto de flecha"/>
          <p:cNvCxnSpPr>
            <a:endCxn id="84" idx="2"/>
          </p:cNvCxnSpPr>
          <p:nvPr/>
        </p:nvCxnSpPr>
        <p:spPr>
          <a:xfrm>
            <a:off x="4523250" y="3849861"/>
            <a:ext cx="923025" cy="708427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336 Conector recto"/>
          <p:cNvCxnSpPr/>
          <p:nvPr/>
        </p:nvCxnSpPr>
        <p:spPr>
          <a:xfrm rot="16200000" flipH="1">
            <a:off x="5075660" y="4186741"/>
            <a:ext cx="742162" cy="933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335 Conector recto de flecha"/>
          <p:cNvCxnSpPr/>
          <p:nvPr/>
        </p:nvCxnSpPr>
        <p:spPr>
          <a:xfrm flipV="1">
            <a:off x="5446274" y="3816126"/>
            <a:ext cx="964982" cy="742162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9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8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713218" y="2645620"/>
            <a:ext cx="67521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Applications and examples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613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626693" y="1087982"/>
            <a:ext cx="486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Instrinsic</a:t>
            </a:r>
            <a:r>
              <a:rPr lang="es-ES" dirty="0" smtClean="0"/>
              <a:t> </a:t>
            </a:r>
            <a:r>
              <a:rPr lang="es-ES" dirty="0" err="1" smtClean="0"/>
              <a:t>anisotropy</a:t>
            </a:r>
            <a:r>
              <a:rPr lang="es-ES" dirty="0" smtClean="0"/>
              <a:t> vs </a:t>
            </a:r>
            <a:r>
              <a:rPr lang="es-ES" dirty="0" err="1" smtClean="0"/>
              <a:t>structural</a:t>
            </a:r>
            <a:r>
              <a:rPr lang="es-ES" dirty="0" smtClean="0"/>
              <a:t>/</a:t>
            </a:r>
            <a:r>
              <a:rPr lang="es-ES" dirty="0" err="1" smtClean="0"/>
              <a:t>form</a:t>
            </a:r>
            <a:r>
              <a:rPr lang="es-ES" dirty="0" smtClean="0"/>
              <a:t> </a:t>
            </a:r>
            <a:r>
              <a:rPr lang="es-ES" dirty="0" err="1" smtClean="0"/>
              <a:t>anisotropy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07192"/>
              </p:ext>
            </p:extLst>
          </p:nvPr>
        </p:nvGraphicFramePr>
        <p:xfrm>
          <a:off x="2946006" y="1648394"/>
          <a:ext cx="3334977" cy="1801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5" name="Ecuación" r:id="rId4" imgW="1739880" imgH="939600" progId="Equation.3">
                  <p:embed/>
                </p:oleObj>
              </mc:Choice>
              <mc:Fallback>
                <p:oleObj name="Ecuación" r:id="rId4" imgW="173988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6006" y="1648394"/>
                        <a:ext cx="3334977" cy="180154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/>
          <p:cNvSpPr/>
          <p:nvPr/>
        </p:nvSpPr>
        <p:spPr>
          <a:xfrm>
            <a:off x="4956679" y="1734207"/>
            <a:ext cx="1223404" cy="8198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3619492" y="2630130"/>
            <a:ext cx="1223404" cy="8198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lamada rectangular redondeada 6"/>
          <p:cNvSpPr/>
          <p:nvPr/>
        </p:nvSpPr>
        <p:spPr>
          <a:xfrm>
            <a:off x="6780166" y="1980234"/>
            <a:ext cx="3022979" cy="981736"/>
          </a:xfrm>
          <a:prstGeom prst="wedgeRoundRectCallout">
            <a:avLst>
              <a:gd name="adj1" fmla="val -67126"/>
              <a:gd name="adj2" fmla="val 184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6865460" y="2040565"/>
            <a:ext cx="280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Expect</a:t>
            </a:r>
            <a:r>
              <a:rPr lang="es-ES" dirty="0" smtClean="0"/>
              <a:t>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values</a:t>
            </a:r>
            <a:r>
              <a:rPr lang="es-ES" dirty="0" smtClean="0"/>
              <a:t> of </a:t>
            </a:r>
            <a:r>
              <a:rPr lang="es-ES" dirty="0" err="1" smtClean="0"/>
              <a:t>these</a:t>
            </a:r>
            <a:r>
              <a:rPr lang="es-ES" dirty="0" smtClean="0"/>
              <a:t> </a:t>
            </a:r>
            <a:r>
              <a:rPr lang="es-ES" dirty="0" err="1" smtClean="0"/>
              <a:t>elements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intrinsic</a:t>
            </a:r>
            <a:r>
              <a:rPr lang="es-ES" dirty="0" smtClean="0"/>
              <a:t> </a:t>
            </a:r>
            <a:r>
              <a:rPr lang="es-ES" dirty="0" err="1" smtClean="0"/>
              <a:t>anisotropy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674066" y="3514309"/>
            <a:ext cx="3557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E.g</a:t>
            </a:r>
            <a:r>
              <a:rPr lang="es-ES" dirty="0" smtClean="0"/>
              <a:t>. </a:t>
            </a:r>
            <a:r>
              <a:rPr lang="es-ES" dirty="0" err="1" smtClean="0"/>
              <a:t>Reflection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a </a:t>
            </a:r>
            <a:r>
              <a:rPr lang="es-ES" dirty="0" err="1" smtClean="0"/>
              <a:t>calcite</a:t>
            </a:r>
            <a:r>
              <a:rPr lang="es-ES" dirty="0" smtClean="0"/>
              <a:t> </a:t>
            </a:r>
            <a:r>
              <a:rPr lang="es-ES" dirty="0" err="1" smtClean="0"/>
              <a:t>substrate</a:t>
            </a:r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12197" t="21255" r="7036" b="27003"/>
          <a:stretch/>
        </p:blipFill>
        <p:spPr>
          <a:xfrm>
            <a:off x="2946006" y="4576769"/>
            <a:ext cx="2846439" cy="995516"/>
          </a:xfrm>
          <a:prstGeom prst="rect">
            <a:avLst/>
          </a:prstGeom>
        </p:spPr>
      </p:pic>
      <p:grpSp>
        <p:nvGrpSpPr>
          <p:cNvPr id="22" name="145 Grupo"/>
          <p:cNvGrpSpPr/>
          <p:nvPr/>
        </p:nvGrpSpPr>
        <p:grpSpPr>
          <a:xfrm>
            <a:off x="1332020" y="4054862"/>
            <a:ext cx="1345064" cy="689644"/>
            <a:chOff x="32870818" y="19493693"/>
            <a:chExt cx="4401145" cy="2151831"/>
          </a:xfrm>
        </p:grpSpPr>
        <p:sp>
          <p:nvSpPr>
            <p:cNvPr id="23" name="318 Cubo"/>
            <p:cNvSpPr/>
            <p:nvPr/>
          </p:nvSpPr>
          <p:spPr>
            <a:xfrm>
              <a:off x="32870818" y="20330516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319 Rectángulo"/>
            <p:cNvSpPr/>
            <p:nvPr/>
          </p:nvSpPr>
          <p:spPr>
            <a:xfrm>
              <a:off x="33499553" y="19493693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320 Conector recto de flecha"/>
            <p:cNvCxnSpPr>
              <a:endCxn id="24" idx="2"/>
            </p:cNvCxnSpPr>
            <p:nvPr/>
          </p:nvCxnSpPr>
          <p:spPr>
            <a:xfrm>
              <a:off x="33569413" y="19553466"/>
              <a:ext cx="1536908" cy="1255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321 Conector recto de flecha"/>
            <p:cNvCxnSpPr>
              <a:stCxn id="24" idx="2"/>
            </p:cNvCxnSpPr>
            <p:nvPr/>
          </p:nvCxnSpPr>
          <p:spPr>
            <a:xfrm rot="5400000" flipH="1" flipV="1">
              <a:off x="35287129" y="19312884"/>
              <a:ext cx="1315008" cy="16766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322 Conector recto de flecha"/>
            <p:cNvCxnSpPr>
              <a:endCxn id="23" idx="4"/>
            </p:cNvCxnSpPr>
            <p:nvPr/>
          </p:nvCxnSpPr>
          <p:spPr>
            <a:xfrm>
              <a:off x="35106323" y="20748933"/>
              <a:ext cx="1101553" cy="746437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323 Conector recto"/>
            <p:cNvCxnSpPr/>
            <p:nvPr/>
          </p:nvCxnSpPr>
          <p:spPr>
            <a:xfrm rot="16200000" flipH="1">
              <a:off x="34449593" y="20150420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uadroTexto 28"/>
          <p:cNvSpPr txBox="1"/>
          <p:nvPr/>
        </p:nvSpPr>
        <p:spPr>
          <a:xfrm>
            <a:off x="1289720" y="4763573"/>
            <a:ext cx="8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AOI 65</a:t>
            </a:r>
            <a:r>
              <a:rPr lang="es-ES" baseline="30000" dirty="0" smtClean="0"/>
              <a:t>o</a:t>
            </a:r>
            <a:endParaRPr lang="en-US" baseline="30000" dirty="0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892177"/>
              </p:ext>
            </p:extLst>
          </p:nvPr>
        </p:nvGraphicFramePr>
        <p:xfrm>
          <a:off x="1289720" y="5106805"/>
          <a:ext cx="937263" cy="63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6" name="Ecuación" r:id="rId7" imgW="672840" imgH="457200" progId="Equation.3">
                  <p:embed/>
                </p:oleObj>
              </mc:Choice>
              <mc:Fallback>
                <p:oleObj name="Ecuación" r:id="rId7" imgW="6728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720" y="5106805"/>
                        <a:ext cx="937263" cy="63637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9"/>
          <a:srcRect l="654" b="20734"/>
          <a:stretch/>
        </p:blipFill>
        <p:spPr>
          <a:xfrm>
            <a:off x="8077200" y="4570441"/>
            <a:ext cx="2848265" cy="1043027"/>
          </a:xfrm>
          <a:prstGeom prst="rect">
            <a:avLst/>
          </a:prstGeom>
        </p:spPr>
      </p:pic>
      <p:sp>
        <p:nvSpPr>
          <p:cNvPr id="34" name="341 Cubo"/>
          <p:cNvSpPr/>
          <p:nvPr/>
        </p:nvSpPr>
        <p:spPr>
          <a:xfrm>
            <a:off x="6433836" y="4380076"/>
            <a:ext cx="1475152" cy="480948"/>
          </a:xfrm>
          <a:prstGeom prst="cube">
            <a:avLst>
              <a:gd name="adj" fmla="val 771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372" tIns="40686" rIns="81372" bIns="40686"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342 Rectángulo"/>
          <p:cNvSpPr/>
          <p:nvPr/>
        </p:nvSpPr>
        <p:spPr>
          <a:xfrm>
            <a:off x="6644572" y="4074019"/>
            <a:ext cx="1077095" cy="480948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372" tIns="40686" rIns="81372" bIns="40686"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343 Conector recto de flecha"/>
          <p:cNvCxnSpPr>
            <a:endCxn id="35" idx="2"/>
          </p:cNvCxnSpPr>
          <p:nvPr/>
        </p:nvCxnSpPr>
        <p:spPr>
          <a:xfrm>
            <a:off x="6667987" y="4095880"/>
            <a:ext cx="515133" cy="459086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44 Conector recto de flecha"/>
          <p:cNvCxnSpPr>
            <a:stCxn id="35" idx="2"/>
          </p:cNvCxnSpPr>
          <p:nvPr/>
        </p:nvCxnSpPr>
        <p:spPr>
          <a:xfrm rot="5400000" flipH="1" flipV="1">
            <a:off x="7223627" y="4033512"/>
            <a:ext cx="480948" cy="56196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45 Conector recto de flecha"/>
          <p:cNvCxnSpPr/>
          <p:nvPr/>
        </p:nvCxnSpPr>
        <p:spPr>
          <a:xfrm flipH="1" flipV="1">
            <a:off x="7026892" y="4280892"/>
            <a:ext cx="156229" cy="2522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46 Conector recto"/>
          <p:cNvCxnSpPr/>
          <p:nvPr/>
        </p:nvCxnSpPr>
        <p:spPr>
          <a:xfrm rot="16200000" flipH="1">
            <a:off x="6942906" y="4314232"/>
            <a:ext cx="480948" cy="521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47 Conector recto"/>
          <p:cNvCxnSpPr/>
          <p:nvPr/>
        </p:nvCxnSpPr>
        <p:spPr>
          <a:xfrm rot="10800000" flipV="1">
            <a:off x="7003735" y="4570442"/>
            <a:ext cx="174745" cy="180748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348 Conector recto"/>
          <p:cNvCxnSpPr/>
          <p:nvPr/>
        </p:nvCxnSpPr>
        <p:spPr>
          <a:xfrm rot="5400000">
            <a:off x="6805595" y="4505148"/>
            <a:ext cx="444168" cy="532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349 Conector recto"/>
          <p:cNvCxnSpPr>
            <a:stCxn id="35" idx="0"/>
          </p:cNvCxnSpPr>
          <p:nvPr/>
        </p:nvCxnSpPr>
        <p:spPr>
          <a:xfrm flipH="1">
            <a:off x="7027413" y="4074019"/>
            <a:ext cx="155707" cy="206873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1 Título"/>
          <p:cNvSpPr>
            <a:spLocks noGrp="1"/>
          </p:cNvSpPr>
          <p:nvPr>
            <p:ph type="title"/>
          </p:nvPr>
        </p:nvSpPr>
        <p:spPr>
          <a:xfrm>
            <a:off x="626693" y="241824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200" dirty="0" smtClean="0">
                <a:latin typeface="Aharoni" pitchFamily="2" charset="-79"/>
                <a:cs typeface="Aharoni" pitchFamily="2" charset="-79"/>
              </a:rPr>
              <a:t>Applications and examples. A general idea about anisotropy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10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8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26693" y="241824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Applications. Dielectric tensor of crystals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26693" y="1087982"/>
            <a:ext cx="10456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Measure the complex dielectric function (DF) tensor above and below the band 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3"/>
              <p:cNvSpPr txBox="1"/>
              <p:nvPr/>
            </p:nvSpPr>
            <p:spPr>
              <a:xfrm>
                <a:off x="5277464" y="1409132"/>
                <a:ext cx="1769692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464" y="1409132"/>
                <a:ext cx="1769692" cy="391646"/>
              </a:xfrm>
              <a:prstGeom prst="rect">
                <a:avLst/>
              </a:prstGeom>
              <a:blipFill rotWithShape="0"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626693" y="5085101"/>
                <a:ext cx="1045672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 smtClean="0"/>
                  <a:t>Berreman’s</a:t>
                </a:r>
                <a:r>
                  <a:rPr lang="en-US" dirty="0" smtClean="0"/>
                  <a:t> 4x4 complex formalism is used to calculate </a:t>
                </a:r>
                <a:r>
                  <a:rPr lang="el-GR" dirty="0" smtClean="0"/>
                  <a:t>ρ</a:t>
                </a:r>
                <a:r>
                  <a:rPr lang="es-ES" dirty="0" smtClean="0"/>
                  <a:t>, </a:t>
                </a:r>
                <a:r>
                  <a:rPr lang="el-GR" dirty="0" smtClean="0"/>
                  <a:t>ρ</a:t>
                </a:r>
                <a:r>
                  <a:rPr lang="es-ES" baseline="-25000" dirty="0" err="1" smtClean="0"/>
                  <a:t>sp</a:t>
                </a:r>
                <a:r>
                  <a:rPr lang="es-ES" dirty="0" smtClean="0"/>
                  <a:t> and </a:t>
                </a:r>
                <a:r>
                  <a:rPr lang="el-GR" dirty="0" smtClean="0"/>
                  <a:t>ρ</a:t>
                </a:r>
                <a:r>
                  <a:rPr lang="es-ES" baseline="-25000" dirty="0" err="1" smtClean="0"/>
                  <a:t>ps</a:t>
                </a:r>
                <a:r>
                  <a:rPr lang="en-US" dirty="0" smtClean="0"/>
                  <a:t>  from elements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dirty="0" smtClean="0"/>
                  <a:t> and the angle of incidence (a fully analytical treatment is sometimes possible).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93" y="5085101"/>
                <a:ext cx="10456720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525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ángulo 32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6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26693" y="1902938"/>
            <a:ext cx="333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dielectric</a:t>
            </a:r>
            <a:r>
              <a:rPr lang="es-ES" dirty="0" smtClean="0"/>
              <a:t> tensor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symmetric</a:t>
            </a:r>
            <a:endParaRPr lang="en-US" dirty="0"/>
          </a:p>
        </p:txBody>
      </p:sp>
      <p:graphicFrame>
        <p:nvGraphicFramePr>
          <p:cNvPr id="4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848652"/>
              </p:ext>
            </p:extLst>
          </p:nvPr>
        </p:nvGraphicFramePr>
        <p:xfrm>
          <a:off x="2299291" y="2433669"/>
          <a:ext cx="16637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4" name="Ecuación" r:id="rId7" imgW="1193760" imgH="711000" progId="Equation.3">
                  <p:embed/>
                </p:oleObj>
              </mc:Choice>
              <mc:Fallback>
                <p:oleObj name="Ecuación" r:id="rId7" imgW="1193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9291" y="2433669"/>
                        <a:ext cx="1663700" cy="990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090382"/>
              </p:ext>
            </p:extLst>
          </p:nvPr>
        </p:nvGraphicFramePr>
        <p:xfrm>
          <a:off x="7540625" y="3473037"/>
          <a:ext cx="158750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5" name="Ecuación" r:id="rId9" imgW="114120" imgH="215640" progId="Equation.3">
                  <p:embed/>
                </p:oleObj>
              </mc:Choice>
              <mc:Fallback>
                <p:oleObj name="Ecuación" r:id="rId9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25" y="3473037"/>
                        <a:ext cx="158750" cy="3000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3"/>
              <p:cNvSpPr txBox="1"/>
              <p:nvPr/>
            </p:nvSpPr>
            <p:spPr>
              <a:xfrm>
                <a:off x="2216494" y="3570096"/>
                <a:ext cx="1861151" cy="53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b="1" i="0" smtClean="0">
                          <a:latin typeface="Cambria Math"/>
                          <a:ea typeface="Cambria Math"/>
                        </a:rPr>
                        <m:t>𝐀</m:t>
                      </m:r>
                      <m:r>
                        <a:rPr lang="en-US" sz="2800" b="1" i="0" smtClean="0">
                          <a:latin typeface="Cambria Math"/>
                          <a:ea typeface="Cambria Math"/>
                        </a:rPr>
                        <m:t>𝛆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𝐀</m:t>
                          </m:r>
                        </m:e>
                        <m:sup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𝐓</m:t>
                          </m:r>
                        </m:sup>
                      </m:sSup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7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494" y="3570096"/>
                <a:ext cx="1861151" cy="53091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CuadroTexto 47"/>
          <p:cNvSpPr txBox="1"/>
          <p:nvPr/>
        </p:nvSpPr>
        <p:spPr>
          <a:xfrm>
            <a:off x="626693" y="4345406"/>
            <a:ext cx="1090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The</a:t>
            </a:r>
            <a:r>
              <a:rPr lang="es-ES" dirty="0" smtClean="0"/>
              <a:t> principal </a:t>
            </a:r>
            <a:r>
              <a:rPr lang="es-ES" dirty="0" err="1" smtClean="0"/>
              <a:t>values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tensor </a:t>
            </a:r>
            <a:r>
              <a:rPr lang="es-ES" dirty="0" err="1" smtClean="0"/>
              <a:t>correspond</a:t>
            </a:r>
            <a:r>
              <a:rPr lang="es-ES" dirty="0" smtClean="0"/>
              <a:t> to </a:t>
            </a:r>
            <a:r>
              <a:rPr lang="es-ES" dirty="0" err="1" smtClean="0"/>
              <a:t>crystal</a:t>
            </a:r>
            <a:r>
              <a:rPr lang="es-ES" dirty="0" smtClean="0"/>
              <a:t> </a:t>
            </a:r>
            <a:r>
              <a:rPr lang="es-ES" dirty="0" err="1" smtClean="0"/>
              <a:t>symmetry</a:t>
            </a:r>
            <a:r>
              <a:rPr lang="es-ES" dirty="0" smtClean="0"/>
              <a:t> </a:t>
            </a:r>
            <a:r>
              <a:rPr lang="es-ES" dirty="0" err="1" smtClean="0"/>
              <a:t>directions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isotropic</a:t>
            </a:r>
            <a:r>
              <a:rPr lang="es-ES" dirty="0" smtClean="0"/>
              <a:t>, </a:t>
            </a:r>
            <a:r>
              <a:rPr lang="es-ES" dirty="0" err="1" smtClean="0"/>
              <a:t>uniaxial</a:t>
            </a:r>
            <a:r>
              <a:rPr lang="es-ES" dirty="0" smtClean="0"/>
              <a:t> and </a:t>
            </a:r>
            <a:r>
              <a:rPr lang="es-ES" dirty="0" err="1" smtClean="0"/>
              <a:t>orthorhombic</a:t>
            </a:r>
            <a:r>
              <a:rPr lang="es-ES" dirty="0" smtClean="0"/>
              <a:t> </a:t>
            </a:r>
            <a:r>
              <a:rPr lang="es-ES" dirty="0" err="1" smtClean="0"/>
              <a:t>materials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3293" y="2087604"/>
            <a:ext cx="2032487" cy="223765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8339" y="3404517"/>
            <a:ext cx="5018331" cy="834430"/>
          </a:xfrm>
          <a:prstGeom prst="rect">
            <a:avLst/>
          </a:prstGeom>
        </p:spPr>
      </p:pic>
      <p:sp>
        <p:nvSpPr>
          <p:cNvPr id="49" name="Llamada rectangular redondeada 48"/>
          <p:cNvSpPr/>
          <p:nvPr/>
        </p:nvSpPr>
        <p:spPr>
          <a:xfrm>
            <a:off x="4650494" y="2303471"/>
            <a:ext cx="3022979" cy="703693"/>
          </a:xfrm>
          <a:prstGeom prst="wedgeRoundRectCallout">
            <a:avLst>
              <a:gd name="adj1" fmla="val -67126"/>
              <a:gd name="adj2" fmla="val 184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adroTexto 49"/>
          <p:cNvSpPr txBox="1"/>
          <p:nvPr/>
        </p:nvSpPr>
        <p:spPr>
          <a:xfrm>
            <a:off x="4735788" y="2303472"/>
            <a:ext cx="280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 </a:t>
            </a:r>
            <a:r>
              <a:rPr lang="es-ES" dirty="0" err="1" smtClean="0"/>
              <a:t>magnetic</a:t>
            </a:r>
            <a:r>
              <a:rPr lang="es-ES" dirty="0" smtClean="0"/>
              <a:t> </a:t>
            </a:r>
            <a:r>
              <a:rPr lang="es-ES" dirty="0" err="1" smtClean="0"/>
              <a:t>field</a:t>
            </a:r>
            <a:r>
              <a:rPr lang="es-ES" dirty="0" smtClean="0"/>
              <a:t> </a:t>
            </a:r>
            <a:r>
              <a:rPr lang="es-ES" dirty="0" err="1" smtClean="0"/>
              <a:t>breaks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symmetry</a:t>
            </a:r>
            <a:r>
              <a:rPr lang="es-ES" dirty="0" smtClean="0"/>
              <a:t>.  </a:t>
            </a:r>
            <a:r>
              <a:rPr lang="es-ES" dirty="0" err="1" smtClean="0"/>
              <a:t>E.g</a:t>
            </a:r>
            <a:r>
              <a:rPr lang="es-ES" dirty="0" smtClean="0"/>
              <a:t>. MOKE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5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225799" y="2950420"/>
            <a:ext cx="54922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Historical</a:t>
            </a:r>
            <a:r>
              <a:rPr lang="es-ES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introduction</a:t>
            </a:r>
            <a:endParaRPr lang="es-E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1627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98093" y="120963"/>
            <a:ext cx="10042844" cy="84615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haroni" pitchFamily="2" charset="-79"/>
                <a:cs typeface="Aharoni" pitchFamily="2" charset="-79"/>
              </a:rPr>
              <a:t>Applications</a:t>
            </a:r>
            <a:r>
              <a:rPr lang="en-US" sz="2400" dirty="0">
                <a:latin typeface="Aharoni" pitchFamily="2" charset="-79"/>
                <a:cs typeface="Aharoni" pitchFamily="2" charset="-79"/>
              </a:rPr>
              <a:t>. Dielectric tensor of crystals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225799" y="1983912"/>
            <a:ext cx="135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EXPERIMENT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4 CuadroTexto"/>
          <p:cNvSpPr txBox="1"/>
          <p:nvPr/>
        </p:nvSpPr>
        <p:spPr>
          <a:xfrm>
            <a:off x="3083830" y="2337301"/>
            <a:ext cx="1747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MUELLER MATRIX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153119" y="3438992"/>
            <a:ext cx="1498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JONES MATRIX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3 CuadroTexto"/>
          <p:cNvSpPr txBox="1"/>
          <p:nvPr/>
        </p:nvSpPr>
        <p:spPr>
          <a:xfrm>
            <a:off x="5566550" y="2337301"/>
            <a:ext cx="2500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CONSTITUTIVE TENSORS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6 CuadroTexto"/>
          <p:cNvSpPr txBox="1"/>
          <p:nvPr/>
        </p:nvSpPr>
        <p:spPr>
          <a:xfrm>
            <a:off x="6375181" y="1939559"/>
            <a:ext cx="929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THEORY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4 Flecha abajo"/>
          <p:cNvSpPr/>
          <p:nvPr/>
        </p:nvSpPr>
        <p:spPr>
          <a:xfrm>
            <a:off x="3795028" y="2767333"/>
            <a:ext cx="162342" cy="48651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4 Flecha abajo"/>
          <p:cNvSpPr/>
          <p:nvPr/>
        </p:nvSpPr>
        <p:spPr>
          <a:xfrm>
            <a:off x="6654373" y="2702950"/>
            <a:ext cx="162342" cy="48651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9 CuadroTexto"/>
          <p:cNvSpPr txBox="1"/>
          <p:nvPr/>
        </p:nvSpPr>
        <p:spPr>
          <a:xfrm>
            <a:off x="5566551" y="3438991"/>
            <a:ext cx="3003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MAXWELL EQUATIONS (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Berreman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formulation)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24 CuadroTexto"/>
          <p:cNvSpPr txBox="1"/>
          <p:nvPr/>
        </p:nvSpPr>
        <p:spPr>
          <a:xfrm>
            <a:off x="5602277" y="4635527"/>
            <a:ext cx="23361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MATRIX 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MULTIPLICATION of complex 4x4  matrices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(forward and backward propagating waves)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4 Flecha abajo"/>
          <p:cNvSpPr/>
          <p:nvPr/>
        </p:nvSpPr>
        <p:spPr>
          <a:xfrm>
            <a:off x="6677838" y="4055941"/>
            <a:ext cx="162342" cy="48651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ector recto de flecha 19"/>
          <p:cNvCxnSpPr/>
          <p:nvPr/>
        </p:nvCxnSpPr>
        <p:spPr>
          <a:xfrm flipH="1" flipV="1">
            <a:off x="4134952" y="3869164"/>
            <a:ext cx="1295400" cy="1098055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3"/>
              <p:cNvSpPr txBox="1"/>
              <p:nvPr/>
            </p:nvSpPr>
            <p:spPr>
              <a:xfrm>
                <a:off x="7938396" y="2179730"/>
                <a:ext cx="4459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/>
                          <a:ea typeface="Cambria Math"/>
                        </a:rPr>
                        <m:t>𝛆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1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396" y="2179730"/>
                <a:ext cx="445955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42 CuadroTexto"/>
          <p:cNvSpPr txBox="1"/>
          <p:nvPr/>
        </p:nvSpPr>
        <p:spPr>
          <a:xfrm>
            <a:off x="3957370" y="2842534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e.g.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Cloude’s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98093" y="1050601"/>
            <a:ext cx="331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General </a:t>
            </a:r>
            <a:r>
              <a:rPr lang="es-ES" dirty="0" err="1" smtClean="0"/>
              <a:t>scheme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approach</a:t>
            </a:r>
            <a:r>
              <a:rPr lang="es-E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e1e\Documents\EllipDat\11_12_21 Rutile\Rutile Figures\Rho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45" y="1546787"/>
            <a:ext cx="3438320" cy="446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26693" y="1090427"/>
            <a:ext cx="16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Rutile (</a:t>
            </a:r>
            <a:r>
              <a:rPr lang="es-ES" dirty="0" err="1" smtClean="0"/>
              <a:t>Uniaxial</a:t>
            </a:r>
            <a:r>
              <a:rPr lang="es-ES" dirty="0" smtClean="0"/>
              <a:t>)</a:t>
            </a:r>
            <a:endParaRPr lang="en-US" dirty="0"/>
          </a:p>
        </p:txBody>
      </p:sp>
      <p:pic>
        <p:nvPicPr>
          <p:cNvPr id="6" name="Picture 3" descr="C:\Users\e1e\Desktop\NYU Seminar\Rutile Figures\Rho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31" y="1498073"/>
            <a:ext cx="3359039" cy="435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e1e\Documents\EllipDat\11_12_21 Rutile\Rutile Figures\Rhom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759" y="1639393"/>
            <a:ext cx="3291475" cy="42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145 Grupo"/>
          <p:cNvGrpSpPr/>
          <p:nvPr/>
        </p:nvGrpSpPr>
        <p:grpSpPr>
          <a:xfrm>
            <a:off x="2733981" y="1515536"/>
            <a:ext cx="1345064" cy="689644"/>
            <a:chOff x="32870818" y="19493693"/>
            <a:chExt cx="4401145" cy="2151831"/>
          </a:xfrm>
        </p:grpSpPr>
        <p:sp>
          <p:nvSpPr>
            <p:cNvPr id="9" name="318 Cubo"/>
            <p:cNvSpPr/>
            <p:nvPr/>
          </p:nvSpPr>
          <p:spPr>
            <a:xfrm>
              <a:off x="32870818" y="20330516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319 Rectángulo"/>
            <p:cNvSpPr/>
            <p:nvPr/>
          </p:nvSpPr>
          <p:spPr>
            <a:xfrm>
              <a:off x="33499553" y="19493693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320 Conector recto de flecha"/>
            <p:cNvCxnSpPr>
              <a:endCxn id="10" idx="2"/>
            </p:cNvCxnSpPr>
            <p:nvPr/>
          </p:nvCxnSpPr>
          <p:spPr>
            <a:xfrm>
              <a:off x="33569413" y="19553466"/>
              <a:ext cx="1536908" cy="1255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321 Conector recto de flecha"/>
            <p:cNvCxnSpPr>
              <a:stCxn id="10" idx="2"/>
            </p:cNvCxnSpPr>
            <p:nvPr/>
          </p:nvCxnSpPr>
          <p:spPr>
            <a:xfrm rot="5400000" flipH="1" flipV="1">
              <a:off x="35287129" y="19312884"/>
              <a:ext cx="1315008" cy="16766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322 Conector recto de flecha"/>
            <p:cNvCxnSpPr/>
            <p:nvPr/>
          </p:nvCxnSpPr>
          <p:spPr>
            <a:xfrm>
              <a:off x="35106323" y="20748933"/>
              <a:ext cx="1606764" cy="35006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323 Conector recto"/>
            <p:cNvCxnSpPr/>
            <p:nvPr/>
          </p:nvCxnSpPr>
          <p:spPr>
            <a:xfrm rot="16200000" flipH="1">
              <a:off x="34449593" y="20150420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145 Grupo"/>
          <p:cNvGrpSpPr/>
          <p:nvPr/>
        </p:nvGrpSpPr>
        <p:grpSpPr>
          <a:xfrm>
            <a:off x="6205985" y="1478916"/>
            <a:ext cx="1345064" cy="689644"/>
            <a:chOff x="32870818" y="19493693"/>
            <a:chExt cx="4401145" cy="2151831"/>
          </a:xfrm>
        </p:grpSpPr>
        <p:sp>
          <p:nvSpPr>
            <p:cNvPr id="16" name="318 Cubo"/>
            <p:cNvSpPr/>
            <p:nvPr/>
          </p:nvSpPr>
          <p:spPr>
            <a:xfrm>
              <a:off x="32870818" y="20330516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319 Rectángulo"/>
            <p:cNvSpPr/>
            <p:nvPr/>
          </p:nvSpPr>
          <p:spPr>
            <a:xfrm>
              <a:off x="33499553" y="19493693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320 Conector recto de flecha"/>
            <p:cNvCxnSpPr>
              <a:endCxn id="17" idx="2"/>
            </p:cNvCxnSpPr>
            <p:nvPr/>
          </p:nvCxnSpPr>
          <p:spPr>
            <a:xfrm>
              <a:off x="33569413" y="19553466"/>
              <a:ext cx="1536908" cy="1255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321 Conector recto de flecha"/>
            <p:cNvCxnSpPr>
              <a:stCxn id="17" idx="2"/>
            </p:cNvCxnSpPr>
            <p:nvPr/>
          </p:nvCxnSpPr>
          <p:spPr>
            <a:xfrm rot="5400000" flipH="1" flipV="1">
              <a:off x="35287129" y="19312884"/>
              <a:ext cx="1315008" cy="16766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322 Conector recto de flecha"/>
            <p:cNvCxnSpPr>
              <a:endCxn id="16" idx="4"/>
            </p:cNvCxnSpPr>
            <p:nvPr/>
          </p:nvCxnSpPr>
          <p:spPr>
            <a:xfrm>
              <a:off x="35106323" y="20748933"/>
              <a:ext cx="1101553" cy="746437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323 Conector recto"/>
            <p:cNvCxnSpPr/>
            <p:nvPr/>
          </p:nvCxnSpPr>
          <p:spPr>
            <a:xfrm rot="16200000" flipH="1">
              <a:off x="34449593" y="20150420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145 Grupo"/>
          <p:cNvGrpSpPr/>
          <p:nvPr/>
        </p:nvGrpSpPr>
        <p:grpSpPr>
          <a:xfrm>
            <a:off x="9209170" y="1459759"/>
            <a:ext cx="1345064" cy="689644"/>
            <a:chOff x="32870818" y="19493693"/>
            <a:chExt cx="4401145" cy="2151831"/>
          </a:xfrm>
        </p:grpSpPr>
        <p:sp>
          <p:nvSpPr>
            <p:cNvPr id="23" name="318 Cubo"/>
            <p:cNvSpPr/>
            <p:nvPr/>
          </p:nvSpPr>
          <p:spPr>
            <a:xfrm>
              <a:off x="32870818" y="20330516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322 Conector recto de flecha"/>
            <p:cNvCxnSpPr/>
            <p:nvPr/>
          </p:nvCxnSpPr>
          <p:spPr>
            <a:xfrm flipV="1">
              <a:off x="35255314" y="20330517"/>
              <a:ext cx="1690156" cy="478187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319 Rectángulo"/>
            <p:cNvSpPr/>
            <p:nvPr/>
          </p:nvSpPr>
          <p:spPr>
            <a:xfrm>
              <a:off x="33499553" y="19493693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320 Conector recto de flecha"/>
            <p:cNvCxnSpPr>
              <a:endCxn id="25" idx="2"/>
            </p:cNvCxnSpPr>
            <p:nvPr/>
          </p:nvCxnSpPr>
          <p:spPr>
            <a:xfrm>
              <a:off x="33569413" y="19553466"/>
              <a:ext cx="1536908" cy="1255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321 Conector recto de flecha"/>
            <p:cNvCxnSpPr>
              <a:stCxn id="25" idx="2"/>
            </p:cNvCxnSpPr>
            <p:nvPr/>
          </p:nvCxnSpPr>
          <p:spPr>
            <a:xfrm rot="5400000" flipH="1" flipV="1">
              <a:off x="35287129" y="19312884"/>
              <a:ext cx="1315008" cy="16766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323 Conector recto"/>
            <p:cNvCxnSpPr/>
            <p:nvPr/>
          </p:nvCxnSpPr>
          <p:spPr>
            <a:xfrm rot="16200000" flipH="1">
              <a:off x="34449593" y="20150420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1 Título"/>
          <p:cNvSpPr>
            <a:spLocks noGrp="1"/>
          </p:cNvSpPr>
          <p:nvPr>
            <p:ph type="title"/>
          </p:nvPr>
        </p:nvSpPr>
        <p:spPr>
          <a:xfrm>
            <a:off x="626693" y="244269"/>
            <a:ext cx="10042844" cy="84615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Applications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. Dielectric tensor of crystals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6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915798" y="5617781"/>
            <a:ext cx="7100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G. E. </a:t>
            </a:r>
            <a:r>
              <a:rPr lang="en-US" sz="1600" dirty="0" err="1"/>
              <a:t>Jellison</a:t>
            </a:r>
            <a:r>
              <a:rPr lang="en-US" sz="1600" dirty="0"/>
              <a:t>, F. A. </a:t>
            </a:r>
            <a:r>
              <a:rPr lang="en-US" sz="1600" dirty="0" err="1"/>
              <a:t>Modine</a:t>
            </a:r>
            <a:r>
              <a:rPr lang="en-US" sz="1600" dirty="0"/>
              <a:t>, and L. A. </a:t>
            </a:r>
            <a:r>
              <a:rPr lang="en-US" sz="1600" dirty="0" err="1"/>
              <a:t>Boatner</a:t>
            </a:r>
            <a:r>
              <a:rPr lang="en-US" sz="1600" dirty="0"/>
              <a:t>, Opt. Lett. 22, 1808 (1997).</a:t>
            </a:r>
          </a:p>
          <a:p>
            <a:r>
              <a:rPr lang="en-US" sz="1600" dirty="0" err="1"/>
              <a:t>Jellison</a:t>
            </a:r>
            <a:r>
              <a:rPr lang="en-US" sz="1600" dirty="0"/>
              <a:t> and Baba, J. Opt. Soc. Am. 23, 468 (2006).</a:t>
            </a:r>
          </a:p>
        </p:txBody>
      </p:sp>
      <p:grpSp>
        <p:nvGrpSpPr>
          <p:cNvPr id="32" name="145 Grupo"/>
          <p:cNvGrpSpPr/>
          <p:nvPr/>
        </p:nvGrpSpPr>
        <p:grpSpPr>
          <a:xfrm>
            <a:off x="2779817" y="3106744"/>
            <a:ext cx="1345064" cy="689644"/>
            <a:chOff x="32870818" y="19493693"/>
            <a:chExt cx="4401145" cy="2151831"/>
          </a:xfrm>
        </p:grpSpPr>
        <p:sp>
          <p:nvSpPr>
            <p:cNvPr id="33" name="318 Cubo"/>
            <p:cNvSpPr/>
            <p:nvPr/>
          </p:nvSpPr>
          <p:spPr>
            <a:xfrm>
              <a:off x="32870818" y="20330516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319 Rectángulo"/>
            <p:cNvSpPr/>
            <p:nvPr/>
          </p:nvSpPr>
          <p:spPr>
            <a:xfrm>
              <a:off x="33499553" y="19493693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6" name="320 Conector recto de flecha"/>
            <p:cNvCxnSpPr>
              <a:endCxn id="35" idx="2"/>
            </p:cNvCxnSpPr>
            <p:nvPr/>
          </p:nvCxnSpPr>
          <p:spPr>
            <a:xfrm>
              <a:off x="33569413" y="19553466"/>
              <a:ext cx="1536908" cy="1255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321 Conector recto de flecha"/>
            <p:cNvCxnSpPr>
              <a:stCxn id="35" idx="2"/>
            </p:cNvCxnSpPr>
            <p:nvPr/>
          </p:nvCxnSpPr>
          <p:spPr>
            <a:xfrm rot="5400000" flipH="1" flipV="1">
              <a:off x="35287129" y="19312884"/>
              <a:ext cx="1315008" cy="16766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322 Conector recto de flecha"/>
            <p:cNvCxnSpPr/>
            <p:nvPr/>
          </p:nvCxnSpPr>
          <p:spPr>
            <a:xfrm flipH="1">
              <a:off x="34187886" y="20748933"/>
              <a:ext cx="918441" cy="82917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23 Conector recto"/>
            <p:cNvCxnSpPr/>
            <p:nvPr/>
          </p:nvCxnSpPr>
          <p:spPr>
            <a:xfrm rot="16200000" flipH="1">
              <a:off x="34449593" y="20150420"/>
              <a:ext cx="1315008" cy="155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65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523" y="1250173"/>
            <a:ext cx="3852139" cy="4723631"/>
          </a:xfrm>
          <a:prstGeom prst="rect">
            <a:avLst/>
          </a:prstGeom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626693" y="241824"/>
            <a:ext cx="10042844" cy="84615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Applications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. Dielectric tensor of crystals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26693" y="1090427"/>
            <a:ext cx="16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Rutile (</a:t>
            </a:r>
            <a:r>
              <a:rPr lang="es-ES" dirty="0" err="1" smtClean="0"/>
              <a:t>Uniaxial</a:t>
            </a:r>
            <a:r>
              <a:rPr lang="es-E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31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732503" y="5964787"/>
            <a:ext cx="75339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Jellison</a:t>
            </a:r>
            <a:r>
              <a:rPr lang="en-US" sz="1200" dirty="0"/>
              <a:t>, McGuire, </a:t>
            </a:r>
            <a:r>
              <a:rPr lang="en-US" sz="1200" dirty="0" err="1"/>
              <a:t>Boatner</a:t>
            </a:r>
            <a:r>
              <a:rPr lang="en-US" sz="1200" dirty="0"/>
              <a:t>, </a:t>
            </a:r>
            <a:r>
              <a:rPr lang="en-US" sz="1200" dirty="0" err="1"/>
              <a:t>Budai</a:t>
            </a:r>
            <a:r>
              <a:rPr lang="en-US" sz="1200" dirty="0"/>
              <a:t>, </a:t>
            </a:r>
            <a:r>
              <a:rPr lang="en-US" sz="1200" dirty="0" err="1"/>
              <a:t>Specht</a:t>
            </a:r>
            <a:r>
              <a:rPr lang="en-US" sz="1200" dirty="0"/>
              <a:t>, and </a:t>
            </a:r>
            <a:r>
              <a:rPr lang="en-US" sz="1200" dirty="0" smtClean="0"/>
              <a:t> Singh</a:t>
            </a:r>
            <a:r>
              <a:rPr lang="en-US" sz="1200" dirty="0"/>
              <a:t>, </a:t>
            </a:r>
            <a:r>
              <a:rPr lang="en-US" sz="1200" i="1" dirty="0"/>
              <a:t>Phys. Rev. B </a:t>
            </a:r>
            <a:r>
              <a:rPr lang="en-US" sz="1200" b="1" dirty="0"/>
              <a:t>84</a:t>
            </a:r>
            <a:r>
              <a:rPr lang="en-US" sz="1200" dirty="0"/>
              <a:t>, 195439 (2011).</a:t>
            </a:r>
          </a:p>
        </p:txBody>
      </p:sp>
      <p:pic>
        <p:nvPicPr>
          <p:cNvPr id="5" name="Picture 2" descr="C:\Users\e1e\Desktop\CdWO4 Rho pictures\RhoB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8" y="1865672"/>
            <a:ext cx="2925053" cy="37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1767" y="931583"/>
            <a:ext cx="8229600" cy="484748"/>
          </a:xfrm>
        </p:spPr>
        <p:txBody>
          <a:bodyPr>
            <a:normAutofit/>
          </a:bodyPr>
          <a:lstStyle/>
          <a:p>
            <a:r>
              <a:rPr lang="en-US" sz="1400" dirty="0" smtClean="0"/>
              <a:t>Monoclinic CdWO</a:t>
            </a:r>
            <a:r>
              <a:rPr lang="en-US" sz="1400" baseline="-25000" dirty="0" smtClean="0"/>
              <a:t>4</a:t>
            </a:r>
            <a:endParaRPr lang="en-US" sz="1400" dirty="0"/>
          </a:p>
        </p:txBody>
      </p:sp>
      <p:pic>
        <p:nvPicPr>
          <p:cNvPr id="7" name="Picture 5" descr="C:\Users\e1e\Desktop\CdWO4 Rho pictures\RhoC1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97" y="1858905"/>
            <a:ext cx="2943212" cy="381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e1e\Desktop\CdWO4 Rho pictures\RhoA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904" y="1845732"/>
            <a:ext cx="2940421" cy="381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1e\Desktop\CdWO4 Rho pictures\RhoB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15" y="1886901"/>
            <a:ext cx="2843325" cy="368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45 Grupo"/>
          <p:cNvGrpSpPr/>
          <p:nvPr/>
        </p:nvGrpSpPr>
        <p:grpSpPr>
          <a:xfrm>
            <a:off x="9403180" y="1456735"/>
            <a:ext cx="1433724" cy="744127"/>
            <a:chOff x="32870818" y="19493693"/>
            <a:chExt cx="4401145" cy="2151831"/>
          </a:xfrm>
        </p:grpSpPr>
        <p:sp>
          <p:nvSpPr>
            <p:cNvPr id="12" name="318 Cubo"/>
            <p:cNvSpPr/>
            <p:nvPr/>
          </p:nvSpPr>
          <p:spPr>
            <a:xfrm>
              <a:off x="32870818" y="20330516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319 Rectángulo"/>
            <p:cNvSpPr/>
            <p:nvPr/>
          </p:nvSpPr>
          <p:spPr>
            <a:xfrm>
              <a:off x="33499553" y="19493693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320 Conector recto de flecha"/>
            <p:cNvCxnSpPr>
              <a:endCxn id="13" idx="2"/>
            </p:cNvCxnSpPr>
            <p:nvPr/>
          </p:nvCxnSpPr>
          <p:spPr>
            <a:xfrm>
              <a:off x="33569413" y="19553466"/>
              <a:ext cx="1536908" cy="1255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321 Conector recto de flecha"/>
            <p:cNvCxnSpPr>
              <a:stCxn id="13" idx="2"/>
            </p:cNvCxnSpPr>
            <p:nvPr/>
          </p:nvCxnSpPr>
          <p:spPr>
            <a:xfrm rot="5400000" flipH="1" flipV="1">
              <a:off x="35287129" y="19312884"/>
              <a:ext cx="1315008" cy="16766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323 Conector recto"/>
            <p:cNvCxnSpPr/>
            <p:nvPr/>
          </p:nvCxnSpPr>
          <p:spPr>
            <a:xfrm rot="16200000" flipH="1">
              <a:off x="34403784" y="20150420"/>
              <a:ext cx="1315007" cy="1554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322 Conector recto de flecha"/>
            <p:cNvCxnSpPr>
              <a:endCxn id="13" idx="0"/>
            </p:cNvCxnSpPr>
            <p:nvPr/>
          </p:nvCxnSpPr>
          <p:spPr>
            <a:xfrm flipH="1" flipV="1">
              <a:off x="35106320" y="19493693"/>
              <a:ext cx="3" cy="125524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145 Grupo"/>
          <p:cNvGrpSpPr/>
          <p:nvPr/>
        </p:nvGrpSpPr>
        <p:grpSpPr>
          <a:xfrm>
            <a:off x="6681145" y="1448028"/>
            <a:ext cx="1345064" cy="689644"/>
            <a:chOff x="32870818" y="19493693"/>
            <a:chExt cx="4401145" cy="2151831"/>
          </a:xfrm>
        </p:grpSpPr>
        <p:sp>
          <p:nvSpPr>
            <p:cNvPr id="20" name="318 Cubo"/>
            <p:cNvSpPr/>
            <p:nvPr/>
          </p:nvSpPr>
          <p:spPr>
            <a:xfrm>
              <a:off x="32870818" y="20330516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319 Rectángulo"/>
            <p:cNvSpPr/>
            <p:nvPr/>
          </p:nvSpPr>
          <p:spPr>
            <a:xfrm>
              <a:off x="33499553" y="19493693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320 Conector recto de flecha"/>
            <p:cNvCxnSpPr>
              <a:endCxn id="21" idx="2"/>
            </p:cNvCxnSpPr>
            <p:nvPr/>
          </p:nvCxnSpPr>
          <p:spPr>
            <a:xfrm>
              <a:off x="33569413" y="19553466"/>
              <a:ext cx="1536908" cy="1255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321 Conector recto de flecha"/>
            <p:cNvCxnSpPr>
              <a:stCxn id="21" idx="2"/>
            </p:cNvCxnSpPr>
            <p:nvPr/>
          </p:nvCxnSpPr>
          <p:spPr>
            <a:xfrm rot="5400000" flipH="1" flipV="1">
              <a:off x="35287129" y="19312884"/>
              <a:ext cx="1315008" cy="16766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323 Conector recto"/>
            <p:cNvCxnSpPr/>
            <p:nvPr/>
          </p:nvCxnSpPr>
          <p:spPr>
            <a:xfrm rot="16200000" flipH="1">
              <a:off x="34403784" y="20150420"/>
              <a:ext cx="1315007" cy="1554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322 Conector recto de flecha"/>
            <p:cNvCxnSpPr>
              <a:endCxn id="20" idx="1"/>
            </p:cNvCxnSpPr>
            <p:nvPr/>
          </p:nvCxnSpPr>
          <p:spPr>
            <a:xfrm flipH="1">
              <a:off x="34539348" y="20748933"/>
              <a:ext cx="566978" cy="596284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145 Grupo"/>
          <p:cNvGrpSpPr/>
          <p:nvPr/>
        </p:nvGrpSpPr>
        <p:grpSpPr>
          <a:xfrm>
            <a:off x="4185391" y="1448028"/>
            <a:ext cx="1345064" cy="679194"/>
            <a:chOff x="32870818" y="19493693"/>
            <a:chExt cx="4401145" cy="2151831"/>
          </a:xfrm>
        </p:grpSpPr>
        <p:sp>
          <p:nvSpPr>
            <p:cNvPr id="28" name="318 Cubo"/>
            <p:cNvSpPr/>
            <p:nvPr/>
          </p:nvSpPr>
          <p:spPr>
            <a:xfrm>
              <a:off x="32870818" y="20330516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319 Rectángulo"/>
            <p:cNvSpPr/>
            <p:nvPr/>
          </p:nvSpPr>
          <p:spPr>
            <a:xfrm>
              <a:off x="33499553" y="19493693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320 Conector recto de flecha"/>
            <p:cNvCxnSpPr>
              <a:endCxn id="29" idx="2"/>
            </p:cNvCxnSpPr>
            <p:nvPr/>
          </p:nvCxnSpPr>
          <p:spPr>
            <a:xfrm>
              <a:off x="33569413" y="19553466"/>
              <a:ext cx="1536908" cy="1255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21 Conector recto de flecha"/>
            <p:cNvCxnSpPr>
              <a:stCxn id="29" idx="2"/>
            </p:cNvCxnSpPr>
            <p:nvPr/>
          </p:nvCxnSpPr>
          <p:spPr>
            <a:xfrm rot="5400000" flipH="1" flipV="1">
              <a:off x="35287129" y="19312884"/>
              <a:ext cx="1315008" cy="16766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23 Conector recto"/>
            <p:cNvCxnSpPr/>
            <p:nvPr/>
          </p:nvCxnSpPr>
          <p:spPr>
            <a:xfrm rot="16200000" flipH="1">
              <a:off x="34403784" y="20150420"/>
              <a:ext cx="1315007" cy="1554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2 Conector recto de flecha"/>
            <p:cNvCxnSpPr>
              <a:endCxn id="28" idx="4"/>
            </p:cNvCxnSpPr>
            <p:nvPr/>
          </p:nvCxnSpPr>
          <p:spPr>
            <a:xfrm>
              <a:off x="35106326" y="20748933"/>
              <a:ext cx="1117674" cy="746437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145 Grupo"/>
          <p:cNvGrpSpPr/>
          <p:nvPr/>
        </p:nvGrpSpPr>
        <p:grpSpPr>
          <a:xfrm>
            <a:off x="1750800" y="1437578"/>
            <a:ext cx="1345064" cy="689644"/>
            <a:chOff x="32870818" y="19493693"/>
            <a:chExt cx="4401145" cy="2151831"/>
          </a:xfrm>
        </p:grpSpPr>
        <p:sp>
          <p:nvSpPr>
            <p:cNvPr id="36" name="318 Cubo"/>
            <p:cNvSpPr/>
            <p:nvPr/>
          </p:nvSpPr>
          <p:spPr>
            <a:xfrm>
              <a:off x="32870818" y="20330516"/>
              <a:ext cx="4401145" cy="1315008"/>
            </a:xfrm>
            <a:prstGeom prst="cube">
              <a:avLst>
                <a:gd name="adj" fmla="val 771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319 Rectángulo"/>
            <p:cNvSpPr/>
            <p:nvPr/>
          </p:nvSpPr>
          <p:spPr>
            <a:xfrm>
              <a:off x="33499553" y="19493693"/>
              <a:ext cx="3213534" cy="1315008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72" tIns="40686" rIns="81372" bIns="40686"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320 Conector recto de flecha"/>
            <p:cNvCxnSpPr>
              <a:endCxn id="37" idx="2"/>
            </p:cNvCxnSpPr>
            <p:nvPr/>
          </p:nvCxnSpPr>
          <p:spPr>
            <a:xfrm>
              <a:off x="33569413" y="19553466"/>
              <a:ext cx="1536908" cy="1255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21 Conector recto de flecha"/>
            <p:cNvCxnSpPr>
              <a:stCxn id="37" idx="2"/>
            </p:cNvCxnSpPr>
            <p:nvPr/>
          </p:nvCxnSpPr>
          <p:spPr>
            <a:xfrm rot="5400000" flipH="1" flipV="1">
              <a:off x="35287129" y="19312884"/>
              <a:ext cx="1315008" cy="16766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23 Conector recto"/>
            <p:cNvCxnSpPr/>
            <p:nvPr/>
          </p:nvCxnSpPr>
          <p:spPr>
            <a:xfrm rot="16200000" flipH="1">
              <a:off x="34403784" y="20150420"/>
              <a:ext cx="1315007" cy="1554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322 Conector recto de flecha"/>
            <p:cNvCxnSpPr>
              <a:endCxn id="37" idx="0"/>
            </p:cNvCxnSpPr>
            <p:nvPr/>
          </p:nvCxnSpPr>
          <p:spPr>
            <a:xfrm flipH="1" flipV="1">
              <a:off x="35106320" y="19493693"/>
              <a:ext cx="3" cy="125524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Imagen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1177" y="1050279"/>
            <a:ext cx="3614796" cy="4525911"/>
          </a:xfrm>
          <a:prstGeom prst="rect">
            <a:avLst/>
          </a:prstGeom>
        </p:spPr>
      </p:pic>
      <p:sp>
        <p:nvSpPr>
          <p:cNvPr id="44" name="1 Título"/>
          <p:cNvSpPr txBox="1">
            <a:spLocks/>
          </p:cNvSpPr>
          <p:nvPr/>
        </p:nvSpPr>
        <p:spPr>
          <a:xfrm>
            <a:off x="626693" y="241824"/>
            <a:ext cx="10042844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>
                <a:latin typeface="Aharoni" pitchFamily="2" charset="-79"/>
                <a:cs typeface="Aharoni" pitchFamily="2" charset="-79"/>
              </a:rPr>
              <a:t>Applications. Dielectric tensor of crystals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9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graphicFrame>
        <p:nvGraphicFramePr>
          <p:cNvPr id="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922221"/>
              </p:ext>
            </p:extLst>
          </p:nvPr>
        </p:nvGraphicFramePr>
        <p:xfrm>
          <a:off x="9386725" y="97382"/>
          <a:ext cx="16637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8" name="Ecuación" r:id="rId10" imgW="1193760" imgH="711000" progId="Equation.3">
                  <p:embed/>
                </p:oleObj>
              </mc:Choice>
              <mc:Fallback>
                <p:oleObj name="Ecuación" r:id="rId10" imgW="1193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6725" y="97382"/>
                        <a:ext cx="1663700" cy="990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Llamada rectangular redondeada 22"/>
          <p:cNvSpPr/>
          <p:nvPr/>
        </p:nvSpPr>
        <p:spPr>
          <a:xfrm>
            <a:off x="8266471" y="5380939"/>
            <a:ext cx="3070004" cy="940261"/>
          </a:xfrm>
          <a:prstGeom prst="wedgeRoundRectCallout">
            <a:avLst>
              <a:gd name="adj1" fmla="val -66018"/>
              <a:gd name="adj2" fmla="val -4242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adroTexto 23"/>
          <p:cNvSpPr txBox="1"/>
          <p:nvPr/>
        </p:nvSpPr>
        <p:spPr>
          <a:xfrm>
            <a:off x="8179205" y="5380939"/>
            <a:ext cx="3157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Note </a:t>
            </a:r>
            <a:r>
              <a:rPr lang="es-ES" dirty="0" err="1" smtClean="0"/>
              <a:t>that</a:t>
            </a:r>
            <a:r>
              <a:rPr lang="es-ES" dirty="0" smtClean="0"/>
              <a:t> a non-diagonal </a:t>
            </a:r>
            <a:r>
              <a:rPr lang="es-ES" dirty="0" err="1" smtClean="0"/>
              <a:t>dielectric</a:t>
            </a:r>
            <a:r>
              <a:rPr lang="es-ES" dirty="0" smtClean="0"/>
              <a:t> tensor can </a:t>
            </a:r>
            <a:r>
              <a:rPr lang="es-ES" dirty="0" err="1" smtClean="0"/>
              <a:t>led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a block diagonal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" y="797243"/>
            <a:ext cx="2670533" cy="2556510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10374" y="190620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200" dirty="0" smtClean="0">
                <a:latin typeface="Aharoni" pitchFamily="2" charset="-79"/>
                <a:cs typeface="Aharoni" pitchFamily="2" charset="-79"/>
              </a:rPr>
              <a:t>Mueller matrix </a:t>
            </a:r>
            <a:r>
              <a:rPr lang="en-US" sz="2200" dirty="0" err="1" smtClean="0">
                <a:latin typeface="Aharoni" pitchFamily="2" charset="-79"/>
                <a:cs typeface="Aharoni" pitchFamily="2" charset="-79"/>
              </a:rPr>
              <a:t>Scatterometry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61189" y="1483923"/>
            <a:ext cx="762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Measurements</a:t>
            </a:r>
            <a:r>
              <a:rPr lang="es-ES" dirty="0" smtClean="0"/>
              <a:t> in </a:t>
            </a:r>
            <a:r>
              <a:rPr lang="es-ES" dirty="0" err="1" smtClean="0"/>
              <a:t>periodic</a:t>
            </a:r>
            <a:r>
              <a:rPr lang="es-ES" dirty="0" smtClean="0"/>
              <a:t> </a:t>
            </a:r>
            <a:r>
              <a:rPr lang="es-ES" dirty="0" err="1" smtClean="0"/>
              <a:t>grating-like</a:t>
            </a:r>
            <a:r>
              <a:rPr lang="es-ES" dirty="0" smtClean="0"/>
              <a:t> </a:t>
            </a:r>
            <a:r>
              <a:rPr lang="es-ES" dirty="0" err="1" smtClean="0"/>
              <a:t>structures</a:t>
            </a:r>
            <a:endParaRPr lang="es-ES" dirty="0" smtClean="0"/>
          </a:p>
          <a:p>
            <a:r>
              <a:rPr lang="es-ES" dirty="0" err="1" smtClean="0"/>
              <a:t>Analysis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Zeroth-order</a:t>
            </a:r>
            <a:r>
              <a:rPr lang="es-ES" dirty="0" smtClean="0"/>
              <a:t> </a:t>
            </a:r>
            <a:r>
              <a:rPr lang="es-ES" dirty="0" err="1" smtClean="0"/>
              <a:t>diffracted</a:t>
            </a:r>
            <a:r>
              <a:rPr lang="es-ES" dirty="0" smtClean="0"/>
              <a:t> light (</a:t>
            </a:r>
            <a:r>
              <a:rPr lang="es-ES" dirty="0" err="1" smtClean="0"/>
              <a:t>specular</a:t>
            </a:r>
            <a:r>
              <a:rPr lang="es-ES" dirty="0" smtClean="0"/>
              <a:t> </a:t>
            </a:r>
            <a:r>
              <a:rPr lang="es-ES" dirty="0" err="1" smtClean="0"/>
              <a:t>reflection</a:t>
            </a:r>
            <a:r>
              <a:rPr lang="es-ES" dirty="0" smtClean="0"/>
              <a:t>).</a:t>
            </a:r>
          </a:p>
          <a:p>
            <a:endParaRPr lang="es-ES" dirty="0"/>
          </a:p>
          <a:p>
            <a:endParaRPr lang="es-ES" dirty="0" smtClean="0"/>
          </a:p>
          <a:p>
            <a:r>
              <a:rPr lang="es-ES" dirty="0" err="1" smtClean="0"/>
              <a:t>Qualitative</a:t>
            </a:r>
            <a:r>
              <a:rPr lang="es-ES" dirty="0" smtClean="0"/>
              <a:t> </a:t>
            </a:r>
            <a:r>
              <a:rPr lang="es-ES" dirty="0" err="1" smtClean="0"/>
              <a:t>understanding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measurements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posible </a:t>
            </a:r>
            <a:r>
              <a:rPr lang="es-ES" dirty="0" err="1" smtClean="0"/>
              <a:t>attending</a:t>
            </a:r>
            <a:r>
              <a:rPr lang="es-ES" dirty="0" smtClean="0"/>
              <a:t> to MM </a:t>
            </a:r>
            <a:r>
              <a:rPr lang="es-ES" dirty="0" err="1" smtClean="0"/>
              <a:t>symmetries</a:t>
            </a:r>
            <a:r>
              <a:rPr lang="es-ES" dirty="0" smtClean="0"/>
              <a:t>, and </a:t>
            </a:r>
            <a:r>
              <a:rPr lang="es-ES" dirty="0" err="1" smtClean="0"/>
              <a:t>Rayleigh</a:t>
            </a:r>
            <a:r>
              <a:rPr lang="es-ES" dirty="0" smtClean="0"/>
              <a:t> </a:t>
            </a:r>
            <a:r>
              <a:rPr lang="es-ES" dirty="0" err="1" smtClean="0"/>
              <a:t>anomalies</a:t>
            </a:r>
            <a:r>
              <a:rPr lang="es-ES" dirty="0" smtClean="0"/>
              <a:t> of </a:t>
            </a:r>
            <a:r>
              <a:rPr lang="es-ES" dirty="0" err="1" smtClean="0"/>
              <a:t>higher</a:t>
            </a:r>
            <a:r>
              <a:rPr lang="es-ES" dirty="0" smtClean="0"/>
              <a:t> </a:t>
            </a:r>
            <a:r>
              <a:rPr lang="es-ES" dirty="0" err="1" smtClean="0"/>
              <a:t>orders</a:t>
            </a:r>
            <a:r>
              <a:rPr lang="es-ES" dirty="0" smtClean="0"/>
              <a:t>. </a:t>
            </a:r>
            <a:r>
              <a:rPr lang="es-ES" dirty="0" err="1" smtClean="0"/>
              <a:t>Energy</a:t>
            </a:r>
            <a:r>
              <a:rPr lang="es-ES" dirty="0" smtClean="0"/>
              <a:t> </a:t>
            </a:r>
            <a:r>
              <a:rPr lang="es-ES" dirty="0" err="1" smtClean="0"/>
              <a:t>distribution</a:t>
            </a:r>
            <a:r>
              <a:rPr lang="es-ES" dirty="0" smtClean="0"/>
              <a:t> to </a:t>
            </a:r>
            <a:r>
              <a:rPr lang="es-ES" dirty="0" err="1" smtClean="0"/>
              <a:t>higher</a:t>
            </a:r>
            <a:r>
              <a:rPr lang="es-ES" dirty="0" smtClean="0"/>
              <a:t> </a:t>
            </a:r>
            <a:r>
              <a:rPr lang="es-ES" dirty="0" err="1" smtClean="0"/>
              <a:t>orders</a:t>
            </a:r>
            <a:endParaRPr lang="es-ES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93" y="3634740"/>
            <a:ext cx="2352727" cy="228128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36619" y="5949763"/>
            <a:ext cx="3671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E2E2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Trench </a:t>
            </a:r>
            <a:r>
              <a:rPr lang="en-US" sz="1400" dirty="0">
                <a:solidFill>
                  <a:srgbClr val="2E2E2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nanostructure </a:t>
            </a:r>
            <a:r>
              <a:rPr lang="en-US" sz="1400" dirty="0" smtClean="0">
                <a:solidFill>
                  <a:srgbClr val="2E2E2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encountered </a:t>
            </a:r>
            <a:r>
              <a:rPr lang="en-US" sz="1400" dirty="0">
                <a:solidFill>
                  <a:srgbClr val="2E2E2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in the manufacturing of flash memory storage cells</a:t>
            </a:r>
            <a:endParaRPr lang="en-US" sz="1400" dirty="0"/>
          </a:p>
        </p:txBody>
      </p:sp>
      <p:sp>
        <p:nvSpPr>
          <p:cNvPr id="9" name="Rectángulo 8"/>
          <p:cNvSpPr/>
          <p:nvPr/>
        </p:nvSpPr>
        <p:spPr>
          <a:xfrm>
            <a:off x="336619" y="3265408"/>
            <a:ext cx="2986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5C5C5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 e-beam patterned grating structure</a:t>
            </a:r>
            <a:endParaRPr lang="en-US" sz="1400" dirty="0"/>
          </a:p>
        </p:txBody>
      </p:sp>
      <p:grpSp>
        <p:nvGrpSpPr>
          <p:cNvPr id="11" name="327 Grupo"/>
          <p:cNvGrpSpPr/>
          <p:nvPr/>
        </p:nvGrpSpPr>
        <p:grpSpPr>
          <a:xfrm>
            <a:off x="4964261" y="4163420"/>
            <a:ext cx="2643206" cy="1214446"/>
            <a:chOff x="6138799" y="29923641"/>
            <a:chExt cx="4401145" cy="2151831"/>
          </a:xfrm>
        </p:grpSpPr>
        <p:grpSp>
          <p:nvGrpSpPr>
            <p:cNvPr id="12" name="144 Grupo"/>
            <p:cNvGrpSpPr/>
            <p:nvPr/>
          </p:nvGrpSpPr>
          <p:grpSpPr>
            <a:xfrm>
              <a:off x="6138799" y="29923641"/>
              <a:ext cx="4401145" cy="2151831"/>
              <a:chOff x="25878831" y="36856178"/>
              <a:chExt cx="4401145" cy="2151831"/>
            </a:xfrm>
          </p:grpSpPr>
          <p:sp>
            <p:nvSpPr>
              <p:cNvPr id="16" name="332 Cubo"/>
              <p:cNvSpPr/>
              <p:nvPr/>
            </p:nvSpPr>
            <p:spPr>
              <a:xfrm>
                <a:off x="25878831" y="37693001"/>
                <a:ext cx="4401145" cy="1315008"/>
              </a:xfrm>
              <a:prstGeom prst="cube">
                <a:avLst>
                  <a:gd name="adj" fmla="val 7716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372" tIns="40686" rIns="81372" bIns="40686" rtlCol="0" anchor="ctr"/>
              <a:lstStyle/>
              <a:p>
                <a:pPr algn="ctr"/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333 Rectángulo"/>
              <p:cNvSpPr/>
              <p:nvPr/>
            </p:nvSpPr>
            <p:spPr>
              <a:xfrm>
                <a:off x="26507566" y="36856178"/>
                <a:ext cx="3213534" cy="1315008"/>
              </a:xfrm>
              <a:prstGeom prst="rect">
                <a:avLst/>
              </a:prstGeom>
              <a:solidFill>
                <a:schemeClr val="bg1">
                  <a:lumMod val="85000"/>
                  <a:alpha val="56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372" tIns="40686" rIns="81372" bIns="40686" rtlCol="0" anchor="ctr"/>
              <a:lstStyle/>
              <a:p>
                <a:pPr algn="ctr"/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8" name="334 Conector recto de flecha"/>
              <p:cNvCxnSpPr>
                <a:endCxn id="17" idx="2"/>
              </p:cNvCxnSpPr>
              <p:nvPr/>
            </p:nvCxnSpPr>
            <p:spPr>
              <a:xfrm>
                <a:off x="26577426" y="36915951"/>
                <a:ext cx="1536908" cy="1255235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335 Conector recto de flecha"/>
              <p:cNvCxnSpPr>
                <a:stCxn id="17" idx="2"/>
              </p:cNvCxnSpPr>
              <p:nvPr/>
            </p:nvCxnSpPr>
            <p:spPr>
              <a:xfrm rot="5400000" flipH="1" flipV="1">
                <a:off x="28295142" y="36675370"/>
                <a:ext cx="1315008" cy="1676625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336 Conector recto"/>
              <p:cNvCxnSpPr/>
              <p:nvPr/>
            </p:nvCxnSpPr>
            <p:spPr>
              <a:xfrm rot="16200000" flipH="1">
                <a:off x="27457606" y="37512906"/>
                <a:ext cx="1315008" cy="1553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337 Conector recto de flecha"/>
              <p:cNvCxnSpPr/>
              <p:nvPr/>
            </p:nvCxnSpPr>
            <p:spPr>
              <a:xfrm>
                <a:off x="28114333" y="38171186"/>
                <a:ext cx="1047892" cy="35863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329 Conector recto"/>
            <p:cNvCxnSpPr/>
            <p:nvPr/>
          </p:nvCxnSpPr>
          <p:spPr>
            <a:xfrm rot="5400000">
              <a:off x="9353509" y="31209525"/>
              <a:ext cx="357190" cy="35719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330 Conector recto"/>
            <p:cNvCxnSpPr>
              <a:endCxn id="16" idx="1"/>
            </p:cNvCxnSpPr>
            <p:nvPr/>
          </p:nvCxnSpPr>
          <p:spPr>
            <a:xfrm rot="10800000" flipV="1">
              <a:off x="7832023" y="31280962"/>
              <a:ext cx="521355" cy="494201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331 Conector recto"/>
            <p:cNvCxnSpPr/>
            <p:nvPr/>
          </p:nvCxnSpPr>
          <p:spPr>
            <a:xfrm rot="10800000">
              <a:off x="7996187" y="31566715"/>
              <a:ext cx="1428760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Llamada rectangular redondeada 22"/>
          <p:cNvSpPr/>
          <p:nvPr/>
        </p:nvSpPr>
        <p:spPr>
          <a:xfrm>
            <a:off x="7649423" y="3634740"/>
            <a:ext cx="3337025" cy="1069699"/>
          </a:xfrm>
          <a:prstGeom prst="wedgeRoundRectCallout">
            <a:avLst>
              <a:gd name="adj1" fmla="val -65662"/>
              <a:gd name="adj2" fmla="val 2640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adroTexto 23"/>
          <p:cNvSpPr txBox="1"/>
          <p:nvPr/>
        </p:nvSpPr>
        <p:spPr>
          <a:xfrm>
            <a:off x="7829178" y="3651671"/>
            <a:ext cx="3157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Expect</a:t>
            </a:r>
            <a:r>
              <a:rPr lang="es-ES" dirty="0" smtClean="0"/>
              <a:t> 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same</a:t>
            </a:r>
            <a:r>
              <a:rPr lang="es-ES" dirty="0" smtClean="0"/>
              <a:t> </a:t>
            </a:r>
            <a:r>
              <a:rPr lang="es-ES" dirty="0" err="1" smtClean="0"/>
              <a:t>symmetries</a:t>
            </a:r>
            <a:r>
              <a:rPr lang="es-ES" dirty="0" smtClean="0"/>
              <a:t> as </a:t>
            </a:r>
            <a:r>
              <a:rPr lang="es-ES" dirty="0" err="1" smtClean="0"/>
              <a:t>for</a:t>
            </a:r>
            <a:r>
              <a:rPr lang="es-ES" dirty="0" smtClean="0"/>
              <a:t> a </a:t>
            </a:r>
            <a:r>
              <a:rPr lang="es-ES" dirty="0" err="1" smtClean="0"/>
              <a:t>sample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optic</a:t>
            </a:r>
            <a:r>
              <a:rPr lang="es-ES" dirty="0" smtClean="0"/>
              <a:t> axis </a:t>
            </a:r>
            <a:r>
              <a:rPr lang="es-ES" dirty="0" err="1" smtClean="0"/>
              <a:t>lying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plane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endParaRPr lang="en-US" dirty="0"/>
          </a:p>
        </p:txBody>
      </p:sp>
      <p:graphicFrame>
        <p:nvGraphicFramePr>
          <p:cNvPr id="2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973450"/>
              </p:ext>
            </p:extLst>
          </p:nvPr>
        </p:nvGraphicFramePr>
        <p:xfrm>
          <a:off x="5647111" y="2107703"/>
          <a:ext cx="2412462" cy="549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4" name="Ecuación" r:id="rId6" imgW="1726920" imgH="393480" progId="Equation.3">
                  <p:embed/>
                </p:oleObj>
              </mc:Choice>
              <mc:Fallback>
                <p:oleObj name="Ecuación" r:id="rId6" imgW="1726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7111" y="2107703"/>
                        <a:ext cx="2412462" cy="54960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ángulo 25"/>
          <p:cNvSpPr/>
          <p:nvPr/>
        </p:nvSpPr>
        <p:spPr>
          <a:xfrm>
            <a:off x="4229100" y="5537765"/>
            <a:ext cx="6224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Rigorous-coupled</a:t>
            </a:r>
            <a:r>
              <a:rPr lang="es-ES" dirty="0"/>
              <a:t> wave </a:t>
            </a:r>
            <a:r>
              <a:rPr lang="es-ES" dirty="0" err="1"/>
              <a:t>analysis</a:t>
            </a:r>
            <a:r>
              <a:rPr lang="es-ES" dirty="0"/>
              <a:t> </a:t>
            </a:r>
            <a:r>
              <a:rPr lang="en-US" dirty="0"/>
              <a:t>(RCWA). Field components expanded into </a:t>
            </a:r>
            <a:r>
              <a:rPr lang="en-US" dirty="0" smtClean="0"/>
              <a:t>Fourier </a:t>
            </a:r>
            <a:r>
              <a:rPr lang="en-US" dirty="0"/>
              <a:t>series</a:t>
            </a:r>
            <a:endParaRPr lang="es-ES" dirty="0"/>
          </a:p>
        </p:txBody>
      </p:sp>
      <p:sp>
        <p:nvSpPr>
          <p:cNvPr id="29" name="Rectángulo 28"/>
          <p:cNvSpPr/>
          <p:nvPr/>
        </p:nvSpPr>
        <p:spPr>
          <a:xfrm>
            <a:off x="6177138" y="895317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(</a:t>
            </a:r>
            <a:r>
              <a:rPr lang="es-ES" dirty="0" err="1" smtClean="0"/>
              <a:t>Form</a:t>
            </a:r>
            <a:r>
              <a:rPr lang="es-ES" dirty="0" smtClean="0"/>
              <a:t> </a:t>
            </a:r>
            <a:r>
              <a:rPr lang="es-ES" dirty="0" err="1" smtClean="0"/>
              <a:t>anisotropy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27" name="Rectángulo 26"/>
          <p:cNvSpPr/>
          <p:nvPr/>
        </p:nvSpPr>
        <p:spPr>
          <a:xfrm>
            <a:off x="567266" y="6448846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8"/>
          <a:srcRect l="420" t="8351" b="8612"/>
          <a:stretch/>
        </p:blipFill>
        <p:spPr>
          <a:xfrm>
            <a:off x="3225799" y="6506718"/>
            <a:ext cx="6019800" cy="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6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4" name="Picture 2" descr="http://www.sciencedirect.com/cache/MiamiImageURL/1-s2.0-S0040609015001224-gr3_lrg.jpg/0?wchp=dGLzVBA-zSkWA&amp;pii=S00406090150012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56" y="1028153"/>
            <a:ext cx="8278484" cy="47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67242" y="181995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200" dirty="0" smtClean="0">
                <a:latin typeface="Aharoni" pitchFamily="2" charset="-79"/>
                <a:cs typeface="Aharoni" pitchFamily="2" charset="-79"/>
              </a:rPr>
              <a:t>Mueller matrix </a:t>
            </a:r>
            <a:r>
              <a:rPr lang="en-US" sz="2200" dirty="0" err="1" smtClean="0">
                <a:latin typeface="Aharoni" pitchFamily="2" charset="-79"/>
                <a:cs typeface="Aharoni" pitchFamily="2" charset="-79"/>
              </a:rPr>
              <a:t>Scatterometry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28136" y="6067779"/>
            <a:ext cx="823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S.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Liu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et al.,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Development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of a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broadband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Mueller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matrix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ellipsometer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as a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powerful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tool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for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nanostructure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metrology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Thin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Solid Films , in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press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Full-size image (120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02" y="818748"/>
            <a:ext cx="8985593" cy="527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10374" y="198408"/>
            <a:ext cx="8914781" cy="760731"/>
          </a:xfrm>
        </p:spPr>
        <p:txBody>
          <a:bodyPr>
            <a:normAutofit/>
          </a:bodyPr>
          <a:lstStyle/>
          <a:p>
            <a:pPr algn="l"/>
            <a:r>
              <a:rPr lang="en-US" sz="2200" dirty="0" smtClean="0">
                <a:latin typeface="Aharoni" pitchFamily="2" charset="-79"/>
                <a:cs typeface="Aharoni" pitchFamily="2" charset="-79"/>
              </a:rPr>
              <a:t>Mueller matrix </a:t>
            </a:r>
            <a:r>
              <a:rPr lang="en-US" sz="2200" dirty="0" err="1" smtClean="0">
                <a:latin typeface="Aharoni" pitchFamily="2" charset="-79"/>
                <a:cs typeface="Aharoni" pitchFamily="2" charset="-79"/>
              </a:rPr>
              <a:t>Scatterometry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28136" y="6067779"/>
            <a:ext cx="823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S.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Liu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et al.,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Development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of a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broadband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Mueller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matrix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ellipsometer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as a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powerful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tool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for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nanostructure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metrology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Thin</a:t>
            </a:r>
            <a:r>
              <a:rPr lang="es-E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Solid Films , in </a:t>
            </a:r>
            <a:r>
              <a:rPr lang="es-E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press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7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10374" y="225124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200" dirty="0" err="1" smtClean="0">
                <a:latin typeface="Aharoni" pitchFamily="2" charset="-79"/>
                <a:cs typeface="Aharoni" pitchFamily="2" charset="-79"/>
              </a:rPr>
              <a:t>Helicoidal</a:t>
            </a:r>
            <a:r>
              <a:rPr lang="en-US" sz="2200" dirty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200" dirty="0" smtClean="0">
                <a:latin typeface="Aharoni" pitchFamily="2" charset="-79"/>
                <a:cs typeface="Aharoni" pitchFamily="2" charset="-79"/>
              </a:rPr>
              <a:t>Bragg reflectors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62" y="1597164"/>
            <a:ext cx="2235073" cy="3786605"/>
          </a:xfrm>
          <a:prstGeom prst="rect">
            <a:avLst/>
          </a:prstGeom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864209"/>
              </p:ext>
            </p:extLst>
          </p:nvPr>
        </p:nvGraphicFramePr>
        <p:xfrm>
          <a:off x="2984500" y="4167188"/>
          <a:ext cx="1822450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1" name="Ecuación" r:id="rId5" imgW="1091880" imgH="965160" progId="Equation.3">
                  <p:embed/>
                </p:oleObj>
              </mc:Choice>
              <mc:Fallback>
                <p:oleObj name="Ecuación" r:id="rId5" imgW="109188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4500" y="4167188"/>
                        <a:ext cx="1822450" cy="160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4" name="Picture 4" descr="Cetonia Aura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124" y="1105017"/>
            <a:ext cx="7407094" cy="27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629822" y="4124343"/>
            <a:ext cx="2119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Classical</a:t>
            </a:r>
            <a:r>
              <a:rPr lang="es-ES" dirty="0" smtClean="0"/>
              <a:t> </a:t>
            </a:r>
            <a:r>
              <a:rPr lang="es-ES" dirty="0" err="1" smtClean="0"/>
              <a:t>approximate</a:t>
            </a:r>
            <a:r>
              <a:rPr lang="es-ES" dirty="0" smtClean="0"/>
              <a:t> formulas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Bragg</a:t>
            </a:r>
            <a:r>
              <a:rPr lang="es-ES" dirty="0" smtClean="0"/>
              <a:t> </a:t>
            </a:r>
            <a:r>
              <a:rPr lang="es-ES" dirty="0" err="1" smtClean="0"/>
              <a:t>reflection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cholesteric</a:t>
            </a:r>
            <a:r>
              <a:rPr lang="es-ES" dirty="0" smtClean="0"/>
              <a:t> </a:t>
            </a:r>
            <a:r>
              <a:rPr lang="es-ES" dirty="0" err="1" smtClean="0"/>
              <a:t>liquid</a:t>
            </a:r>
            <a:r>
              <a:rPr lang="es-ES" dirty="0" smtClean="0"/>
              <a:t> </a:t>
            </a:r>
            <a:r>
              <a:rPr lang="es-ES" dirty="0" err="1" smtClean="0"/>
              <a:t>crystals</a:t>
            </a:r>
            <a:endParaRPr lang="en-US" dirty="0"/>
          </a:p>
        </p:txBody>
      </p:sp>
      <p:sp>
        <p:nvSpPr>
          <p:cNvPr id="11" name="332 Cubo"/>
          <p:cNvSpPr/>
          <p:nvPr/>
        </p:nvSpPr>
        <p:spPr>
          <a:xfrm>
            <a:off x="6903720" y="4769527"/>
            <a:ext cx="2698956" cy="1111038"/>
          </a:xfrm>
          <a:prstGeom prst="cube">
            <a:avLst>
              <a:gd name="adj" fmla="val 47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372" tIns="40686" rIns="81372" bIns="40686"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333 Rectángulo"/>
          <p:cNvSpPr/>
          <p:nvPr/>
        </p:nvSpPr>
        <p:spPr>
          <a:xfrm>
            <a:off x="7189099" y="4389579"/>
            <a:ext cx="1929962" cy="742162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372" tIns="40686" rIns="81372" bIns="40686"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4471" y="4182363"/>
            <a:ext cx="1187088" cy="2361420"/>
          </a:xfrm>
          <a:prstGeom prst="rect">
            <a:avLst/>
          </a:prstGeom>
        </p:spPr>
      </p:pic>
      <p:cxnSp>
        <p:nvCxnSpPr>
          <p:cNvPr id="15" name="334 Conector recto de flecha"/>
          <p:cNvCxnSpPr>
            <a:endCxn id="12" idx="2"/>
          </p:cNvCxnSpPr>
          <p:nvPr/>
        </p:nvCxnSpPr>
        <p:spPr>
          <a:xfrm>
            <a:off x="7231055" y="4423314"/>
            <a:ext cx="923025" cy="708427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336 Conector recto"/>
          <p:cNvCxnSpPr/>
          <p:nvPr/>
        </p:nvCxnSpPr>
        <p:spPr>
          <a:xfrm rot="16200000" flipH="1">
            <a:off x="7783465" y="4760194"/>
            <a:ext cx="742162" cy="933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335 Conector recto de flecha"/>
          <p:cNvCxnSpPr/>
          <p:nvPr/>
        </p:nvCxnSpPr>
        <p:spPr>
          <a:xfrm flipV="1">
            <a:off x="8154079" y="4389579"/>
            <a:ext cx="964982" cy="742162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lamada rectangular redondeada 17"/>
          <p:cNvSpPr/>
          <p:nvPr/>
        </p:nvSpPr>
        <p:spPr>
          <a:xfrm>
            <a:off x="9888055" y="4208495"/>
            <a:ext cx="2105825" cy="1196753"/>
          </a:xfrm>
          <a:prstGeom prst="wedgeRoundRectCallout">
            <a:avLst>
              <a:gd name="adj1" fmla="val -59872"/>
              <a:gd name="adj2" fmla="val -7751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adroTexto 18"/>
          <p:cNvSpPr txBox="1"/>
          <p:nvPr/>
        </p:nvSpPr>
        <p:spPr>
          <a:xfrm>
            <a:off x="10067810" y="4204919"/>
            <a:ext cx="1695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Structural</a:t>
            </a:r>
            <a:r>
              <a:rPr lang="es-ES" dirty="0" smtClean="0"/>
              <a:t> </a:t>
            </a:r>
            <a:r>
              <a:rPr lang="es-ES" dirty="0" err="1" smtClean="0"/>
              <a:t>chirality</a:t>
            </a:r>
            <a:r>
              <a:rPr lang="es-ES" dirty="0" smtClean="0"/>
              <a:t>, no real magneto-</a:t>
            </a:r>
            <a:r>
              <a:rPr lang="es-ES" dirty="0" err="1" smtClean="0"/>
              <a:t>electric</a:t>
            </a:r>
            <a:r>
              <a:rPr lang="es-ES" dirty="0" smtClean="0"/>
              <a:t> </a:t>
            </a:r>
            <a:r>
              <a:rPr lang="es-ES" dirty="0" err="1" smtClean="0"/>
              <a:t>origin</a:t>
            </a:r>
            <a:r>
              <a:rPr lang="es-ES" dirty="0" smtClean="0"/>
              <a:t>. </a:t>
            </a:r>
            <a:endParaRPr lang="en-US" dirty="0"/>
          </a:p>
        </p:txBody>
      </p:sp>
      <p:sp>
        <p:nvSpPr>
          <p:cNvPr id="20" name="Rectángulo 19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9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22" name="CuadroTexto 7"/>
          <p:cNvSpPr txBox="1"/>
          <p:nvPr/>
        </p:nvSpPr>
        <p:spPr>
          <a:xfrm>
            <a:off x="604673" y="981121"/>
            <a:ext cx="211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Cholesteric</a:t>
            </a:r>
            <a:r>
              <a:rPr lang="es-ES" dirty="0" smtClean="0"/>
              <a:t> </a:t>
            </a:r>
            <a:r>
              <a:rPr lang="es-ES" dirty="0" err="1" smtClean="0"/>
              <a:t>liquid</a:t>
            </a:r>
            <a:r>
              <a:rPr lang="es-ES" dirty="0" smtClean="0"/>
              <a:t> </a:t>
            </a:r>
            <a:r>
              <a:rPr lang="es-ES" dirty="0" err="1" smtClean="0"/>
              <a:t>crystal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1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452604" y="3098846"/>
            <a:ext cx="1121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/>
              <a:t>Macraspis</a:t>
            </a:r>
            <a:r>
              <a:rPr lang="es-ES" sz="1400" i="1" dirty="0" smtClean="0"/>
              <a:t> lucida</a:t>
            </a:r>
            <a:endParaRPr lang="en-US" sz="1400" i="1" dirty="0"/>
          </a:p>
        </p:txBody>
      </p:sp>
      <p:pic>
        <p:nvPicPr>
          <p:cNvPr id="32770" name="Picture 2" descr="http://new.esperanzainsects.com/pictures/catalogue/01046/w_Macraspis_lucida_Olivier_1789_M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55980"/>
            <a:ext cx="800791" cy="144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719" y="1660561"/>
            <a:ext cx="8443438" cy="4557777"/>
          </a:xfrm>
          <a:prstGeom prst="rect">
            <a:avLst/>
          </a:prstGeom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823119"/>
              </p:ext>
            </p:extLst>
          </p:nvPr>
        </p:nvGraphicFramePr>
        <p:xfrm>
          <a:off x="8545598" y="353011"/>
          <a:ext cx="3255962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2" name="Ecuación" r:id="rId6" imgW="2336760" imgH="939600" progId="Equation.3">
                  <p:embed/>
                </p:oleObj>
              </mc:Choice>
              <mc:Fallback>
                <p:oleObj name="Ecuación" r:id="rId6" imgW="23367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5598" y="353011"/>
                        <a:ext cx="3255962" cy="13096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4" descr="Mostrando DI.png"/>
          <p:cNvSpPr>
            <a:spLocks noChangeAspect="1" noChangeArrowheads="1"/>
          </p:cNvSpPr>
          <p:nvPr/>
        </p:nvSpPr>
        <p:spPr bwMode="auto">
          <a:xfrm>
            <a:off x="3977077" y="89037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Mostrando DI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10517006" y="1965600"/>
            <a:ext cx="93600" cy="86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10514469" y="2217238"/>
            <a:ext cx="93600" cy="86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ipse 12"/>
          <p:cNvSpPr/>
          <p:nvPr/>
        </p:nvSpPr>
        <p:spPr>
          <a:xfrm>
            <a:off x="10514469" y="2446225"/>
            <a:ext cx="93600" cy="86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ipse 13"/>
          <p:cNvSpPr/>
          <p:nvPr/>
        </p:nvSpPr>
        <p:spPr>
          <a:xfrm>
            <a:off x="10514469" y="2663289"/>
            <a:ext cx="93600" cy="86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/>
          <p:cNvSpPr txBox="1"/>
          <p:nvPr/>
        </p:nvSpPr>
        <p:spPr>
          <a:xfrm>
            <a:off x="10608069" y="1776613"/>
            <a:ext cx="81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AOI 35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0606801" y="2052000"/>
            <a:ext cx="81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AOI 50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0606801" y="2276609"/>
            <a:ext cx="81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AOI 60</a:t>
            </a:r>
            <a:endParaRPr lang="en-U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0606801" y="2517216"/>
            <a:ext cx="81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AOI 70</a:t>
            </a:r>
            <a:endParaRPr lang="en-US" dirty="0"/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518425" y="196615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200" dirty="0" err="1" smtClean="0">
                <a:latin typeface="Aharoni" pitchFamily="2" charset="-79"/>
                <a:cs typeface="Aharoni" pitchFamily="2" charset="-79"/>
              </a:rPr>
              <a:t>Helicoidal</a:t>
            </a:r>
            <a:r>
              <a:rPr lang="en-US" sz="2200" dirty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200" dirty="0" smtClean="0">
                <a:latin typeface="Aharoni" pitchFamily="2" charset="-79"/>
                <a:cs typeface="Aharoni" pitchFamily="2" charset="-79"/>
              </a:rPr>
              <a:t>Bragg reflectors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460423"/>
              </p:ext>
            </p:extLst>
          </p:nvPr>
        </p:nvGraphicFramePr>
        <p:xfrm>
          <a:off x="10171138" y="5642615"/>
          <a:ext cx="1008063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3" name="Ecuación" r:id="rId9" imgW="723600" imgH="177480" progId="Equation.3">
                  <p:embed/>
                </p:oleObj>
              </mc:Choice>
              <mc:Fallback>
                <p:oleObj name="Ecuación" r:id="rId9" imgW="7236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1138" y="5642615"/>
                        <a:ext cx="1008063" cy="249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08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2524881" y="531867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H. </a:t>
            </a:r>
            <a:r>
              <a:rPr lang="en-US" sz="1000" dirty="0" err="1">
                <a:solidFill>
                  <a:srgbClr val="333333"/>
                </a:solidFill>
                <a:latin typeface="helvetica" panose="020B0604020202020204" pitchFamily="34" charset="0"/>
              </a:rPr>
              <a:t>Arwin</a:t>
            </a:r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, </a:t>
            </a:r>
            <a:r>
              <a:rPr lang="en-US" sz="1000" dirty="0" smtClean="0">
                <a:solidFill>
                  <a:srgbClr val="333333"/>
                </a:solidFill>
                <a:latin typeface="helvetica" panose="020B0604020202020204" pitchFamily="34" charset="0"/>
              </a:rPr>
              <a:t>et al. Opt</a:t>
            </a:r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. Express </a:t>
            </a:r>
            <a:r>
              <a:rPr lang="en-US" sz="1000" b="1" dirty="0">
                <a:solidFill>
                  <a:srgbClr val="333333"/>
                </a:solidFill>
                <a:latin typeface="helvetica" panose="020B0604020202020204" pitchFamily="34" charset="0"/>
              </a:rPr>
              <a:t>23</a:t>
            </a:r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, 1951-1966 (2015</a:t>
            </a:r>
            <a:r>
              <a:rPr lang="en-US" sz="1000" dirty="0" smtClean="0">
                <a:solidFill>
                  <a:srgbClr val="333333"/>
                </a:solidFill>
                <a:latin typeface="helvetica" panose="020B0604020202020204" pitchFamily="34" charset="0"/>
              </a:rPr>
              <a:t>).</a:t>
            </a:r>
            <a:endParaRPr lang="en-US" sz="1000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859602"/>
              </p:ext>
            </p:extLst>
          </p:nvPr>
        </p:nvGraphicFramePr>
        <p:xfrm>
          <a:off x="8129176" y="1596175"/>
          <a:ext cx="3255962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2" name="Ecuación" r:id="rId4" imgW="2336760" imgH="939600" progId="Equation.3">
                  <p:embed/>
                </p:oleObj>
              </mc:Choice>
              <mc:Fallback>
                <p:oleObj name="Ecuación" r:id="rId4" imgW="23367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9176" y="1596175"/>
                        <a:ext cx="3255962" cy="13096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093" y="972874"/>
            <a:ext cx="5632050" cy="415025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524881" y="512285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solidFill>
                  <a:srgbClr val="333333"/>
                </a:solidFill>
                <a:latin typeface="helvetica" panose="020B0604020202020204" pitchFamily="34" charset="0"/>
              </a:rPr>
              <a:t>H. </a:t>
            </a:r>
            <a:r>
              <a:rPr lang="en-US" sz="1000" dirty="0" err="1" smtClean="0">
                <a:solidFill>
                  <a:srgbClr val="333333"/>
                </a:solidFill>
                <a:latin typeface="helvetica" panose="020B0604020202020204" pitchFamily="34" charset="0"/>
              </a:rPr>
              <a:t>Arwin</a:t>
            </a:r>
            <a:r>
              <a:rPr lang="en-US" sz="1000" dirty="0" smtClean="0">
                <a:solidFill>
                  <a:srgbClr val="333333"/>
                </a:solidFill>
                <a:latin typeface="helvetica" panose="020B0604020202020204" pitchFamily="34" charset="0"/>
              </a:rPr>
              <a:t> et al. Opt</a:t>
            </a:r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. Express </a:t>
            </a:r>
            <a:r>
              <a:rPr lang="en-US" sz="1000" b="1" dirty="0">
                <a:solidFill>
                  <a:srgbClr val="333333"/>
                </a:solidFill>
                <a:latin typeface="helvetica" panose="020B0604020202020204" pitchFamily="34" charset="0"/>
              </a:rPr>
              <a:t>21</a:t>
            </a:r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, 22645-22656 (2013</a:t>
            </a:r>
            <a:r>
              <a:rPr lang="en-US" sz="1000" dirty="0" smtClean="0">
                <a:solidFill>
                  <a:srgbClr val="333333"/>
                </a:solidFill>
                <a:latin typeface="helvetica" panose="020B0604020202020204" pitchFamily="34" charset="0"/>
              </a:rPr>
              <a:t>).</a:t>
            </a:r>
            <a:r>
              <a:rPr lang="en-US" sz="1000" dirty="0">
                <a:solidFill>
                  <a:srgbClr val="333333"/>
                </a:solidFill>
                <a:latin typeface="helvetica" panose="020B0604020202020204" pitchFamily="34" charset="0"/>
              </a:rPr>
              <a:t> </a:t>
            </a:r>
            <a:endParaRPr lang="en-US" sz="1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005" y="2968348"/>
            <a:ext cx="2896415" cy="2596551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518425" y="196615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200" dirty="0" err="1" smtClean="0">
                <a:latin typeface="Aharoni" pitchFamily="2" charset="-79"/>
                <a:cs typeface="Aharoni" pitchFamily="2" charset="-79"/>
              </a:rPr>
              <a:t>Helicoidal</a:t>
            </a:r>
            <a:r>
              <a:rPr lang="en-US" sz="2200" dirty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200" dirty="0" smtClean="0">
                <a:latin typeface="Aharoni" pitchFamily="2" charset="-79"/>
                <a:cs typeface="Aharoni" pitchFamily="2" charset="-79"/>
              </a:rPr>
              <a:t>Bragg reflectors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860741" y="415620"/>
            <a:ext cx="337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Historical</a:t>
            </a:r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introduction</a:t>
            </a:r>
            <a:endParaRPr lang="es-ES" sz="24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13130" y="1138822"/>
            <a:ext cx="1556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G </a:t>
            </a:r>
            <a:r>
              <a:rPr lang="en-US" b="1" dirty="0" err="1" smtClean="0">
                <a:solidFill>
                  <a:srgbClr val="0B0080"/>
                </a:solidFill>
                <a:latin typeface="Arial" panose="020B0604020202020204" pitchFamily="34" charset="0"/>
              </a:rPr>
              <a:t>G</a:t>
            </a:r>
            <a:r>
              <a:rPr lang="en-US" b="1" dirty="0" smtClean="0">
                <a:solidFill>
                  <a:srgbClr val="0B0080"/>
                </a:solidFill>
                <a:latin typeface="Arial" panose="020B0604020202020204" pitchFamily="34" charset="0"/>
              </a:rPr>
              <a:t>. Stokes</a:t>
            </a:r>
          </a:p>
          <a:p>
            <a:pPr algn="ctr"/>
            <a:r>
              <a:rPr lang="en-US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in 1852</a:t>
            </a:r>
            <a:endParaRPr lang="en-US" dirty="0"/>
          </a:p>
        </p:txBody>
      </p:sp>
      <p:pic>
        <p:nvPicPr>
          <p:cNvPr id="2050" name="Picture 2" descr="Ggstok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29" y="2220380"/>
            <a:ext cx="2071758" cy="281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860741" y="1814266"/>
            <a:ext cx="226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Stokes </a:t>
            </a:r>
            <a:r>
              <a:rPr lang="es-ES" b="1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Parameters</a:t>
            </a:r>
            <a:endParaRPr lang="en-US" b="1" dirty="0"/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3711787" y="3383986"/>
            <a:ext cx="4699000" cy="0"/>
          </a:xfrm>
          <a:prstGeom prst="straightConnector1">
            <a:avLst/>
          </a:prstGeom>
          <a:ln w="6985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8965943" y="1277321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Francis </a:t>
            </a:r>
            <a:r>
              <a:rPr lang="es-E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Perrin</a:t>
            </a:r>
            <a:endParaRPr lang="es-E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in 1942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410214" y="2985718"/>
            <a:ext cx="2716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90 </a:t>
            </a:r>
            <a:r>
              <a:rPr lang="es-ES" dirty="0" err="1" smtClean="0"/>
              <a:t>years</a:t>
            </a:r>
            <a:r>
              <a:rPr lang="es-ES" dirty="0" smtClean="0"/>
              <a:t>, </a:t>
            </a:r>
            <a:r>
              <a:rPr lang="es-ES" b="1" dirty="0" err="1" smtClean="0"/>
              <a:t>almost</a:t>
            </a:r>
            <a:r>
              <a:rPr lang="es-ES" dirty="0" smtClean="0"/>
              <a:t> </a:t>
            </a:r>
            <a:r>
              <a:rPr lang="es-ES" dirty="0" err="1" smtClean="0"/>
              <a:t>forgotten</a:t>
            </a:r>
            <a:r>
              <a:rPr lang="es-ES" dirty="0" smtClean="0"/>
              <a:t>!</a:t>
            </a:r>
            <a:endParaRPr lang="en-US" dirty="0"/>
          </a:p>
        </p:txBody>
      </p:sp>
      <p:pic>
        <p:nvPicPr>
          <p:cNvPr id="2052" name="Picture 4" descr="http://www.atom.rmutphysics.com/charud/oldnews/259/image013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201" y="2010682"/>
            <a:ext cx="1893359" cy="297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8405067" y="5152024"/>
            <a:ext cx="3499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F. Perrin, J. Chem. Phys. 10, 415 (1942</a:t>
            </a:r>
            <a:r>
              <a:rPr lang="de-DE" sz="1600" dirty="0" smtClean="0"/>
              <a:t>).</a:t>
            </a:r>
            <a:r>
              <a:rPr lang="en-US" sz="1600" dirty="0" smtClean="0"/>
              <a:t> </a:t>
            </a:r>
            <a:r>
              <a:rPr lang="es-ES" sz="1600" dirty="0" err="1" smtClean="0"/>
              <a:t>Translation</a:t>
            </a:r>
            <a:r>
              <a:rPr lang="es-ES" sz="1600" dirty="0" smtClean="0"/>
              <a:t>  </a:t>
            </a:r>
            <a:r>
              <a:rPr lang="es-ES" sz="1600" dirty="0" err="1" smtClean="0"/>
              <a:t>from</a:t>
            </a:r>
            <a:r>
              <a:rPr lang="es-ES" sz="1600" dirty="0" smtClean="0"/>
              <a:t> </a:t>
            </a:r>
            <a:r>
              <a:rPr lang="es-ES" sz="1600" dirty="0" err="1" smtClean="0"/>
              <a:t>the</a:t>
            </a:r>
            <a:r>
              <a:rPr lang="es-ES" sz="1600" dirty="0" smtClean="0"/>
              <a:t> </a:t>
            </a:r>
            <a:r>
              <a:rPr lang="es-ES" sz="1600" dirty="0" err="1" smtClean="0"/>
              <a:t>french</a:t>
            </a:r>
            <a:r>
              <a:rPr lang="es-ES" sz="1600" dirty="0" smtClean="0"/>
              <a:t>:</a:t>
            </a:r>
          </a:p>
          <a:p>
            <a:pPr algn="ctr"/>
            <a:r>
              <a:rPr lang="en-US" sz="1600" dirty="0"/>
              <a:t>F. Perrin, J. Phys. Rad. 3, 41 (1942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045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518425" y="196615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200" dirty="0" err="1" smtClean="0">
                <a:latin typeface="Aharoni" pitchFamily="2" charset="-79"/>
                <a:cs typeface="Aharoni" pitchFamily="2" charset="-79"/>
              </a:rPr>
              <a:t>Plasmonic</a:t>
            </a:r>
            <a:r>
              <a:rPr lang="en-US" sz="2200" dirty="0" smtClean="0">
                <a:latin typeface="Aharoni" pitchFamily="2" charset="-79"/>
                <a:cs typeface="Aharoni" pitchFamily="2" charset="-79"/>
              </a:rPr>
              <a:t> nanostructures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18425" y="6271190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18425" y="1100645"/>
            <a:ext cx="1068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Typically</a:t>
            </a:r>
            <a:r>
              <a:rPr lang="es-ES" dirty="0" smtClean="0"/>
              <a:t>  </a:t>
            </a:r>
            <a:r>
              <a:rPr lang="es-ES" dirty="0" err="1" smtClean="0"/>
              <a:t>measurements</a:t>
            </a:r>
            <a:r>
              <a:rPr lang="es-ES" dirty="0" smtClean="0"/>
              <a:t> are </a:t>
            </a:r>
            <a:r>
              <a:rPr lang="es-ES" dirty="0" err="1" smtClean="0"/>
              <a:t>made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2D </a:t>
            </a:r>
            <a:r>
              <a:rPr lang="es-ES" dirty="0" err="1" smtClean="0"/>
              <a:t>periodic</a:t>
            </a:r>
            <a:r>
              <a:rPr lang="es-ES" dirty="0" smtClean="0"/>
              <a:t> </a:t>
            </a:r>
            <a:r>
              <a:rPr lang="es-ES" dirty="0" err="1" smtClean="0"/>
              <a:t>nanostructures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characteristic</a:t>
            </a:r>
            <a:r>
              <a:rPr lang="es-ES" dirty="0" smtClean="0"/>
              <a:t> </a:t>
            </a:r>
            <a:r>
              <a:rPr lang="es-ES" dirty="0" err="1" smtClean="0"/>
              <a:t>dimensions</a:t>
            </a:r>
            <a:r>
              <a:rPr lang="es-ES" dirty="0" smtClean="0"/>
              <a:t> comparable 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smaller</a:t>
            </a:r>
            <a:r>
              <a:rPr lang="es-ES" dirty="0" smtClean="0"/>
              <a:t> </a:t>
            </a:r>
            <a:r>
              <a:rPr lang="es-ES" dirty="0" err="1" smtClean="0"/>
              <a:t>than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wavelength</a:t>
            </a:r>
            <a:r>
              <a:rPr lang="es-ES" dirty="0" smtClean="0"/>
              <a:t> of light</a:t>
            </a:r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/>
          <a:srcRect r="52469"/>
          <a:stretch/>
        </p:blipFill>
        <p:spPr bwMode="auto">
          <a:xfrm>
            <a:off x="518425" y="1804848"/>
            <a:ext cx="2403537" cy="283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/>
          <p:cNvSpPr txBox="1"/>
          <p:nvPr/>
        </p:nvSpPr>
        <p:spPr>
          <a:xfrm>
            <a:off x="7246188" y="2188217"/>
            <a:ext cx="285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Big </a:t>
            </a:r>
            <a:r>
              <a:rPr lang="es-ES" dirty="0" err="1" smtClean="0"/>
              <a:t>spatial</a:t>
            </a:r>
            <a:r>
              <a:rPr lang="es-ES" dirty="0" smtClean="0"/>
              <a:t> </a:t>
            </a:r>
            <a:r>
              <a:rPr lang="es-ES" dirty="0" err="1" smtClean="0"/>
              <a:t>dispersion</a:t>
            </a:r>
            <a:r>
              <a:rPr lang="es-ES" dirty="0" smtClean="0"/>
              <a:t> </a:t>
            </a:r>
            <a:r>
              <a:rPr lang="es-ES" dirty="0" err="1" smtClean="0"/>
              <a:t>effects</a:t>
            </a:r>
            <a:endParaRPr lang="en-US" dirty="0"/>
          </a:p>
        </p:txBody>
      </p:sp>
      <p:sp>
        <p:nvSpPr>
          <p:cNvPr id="17" name="13 Rectángulo"/>
          <p:cNvSpPr/>
          <p:nvPr/>
        </p:nvSpPr>
        <p:spPr>
          <a:xfrm>
            <a:off x="1119746" y="4635268"/>
            <a:ext cx="134684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latin typeface="Myriad Pro" pitchFamily="34" charset="0"/>
              </a:rPr>
              <a:t>d= 250 </a:t>
            </a:r>
            <a:r>
              <a:rPr lang="es-ES" sz="1900" dirty="0" err="1" smtClean="0">
                <a:latin typeface="Myriad Pro" pitchFamily="34" charset="0"/>
              </a:rPr>
              <a:t>nm</a:t>
            </a:r>
            <a:endParaRPr lang="es-ES" sz="1900" dirty="0" smtClean="0">
              <a:latin typeface="Myriad Pro" pitchFamily="34" charset="0"/>
            </a:endParaRPr>
          </a:p>
          <a:p>
            <a:r>
              <a:rPr lang="es-ES" sz="1900" dirty="0" smtClean="0">
                <a:latin typeface="Myriad Pro" pitchFamily="34" charset="0"/>
              </a:rPr>
              <a:t>a= 530 </a:t>
            </a:r>
            <a:r>
              <a:rPr lang="es-ES" sz="1900" dirty="0" err="1" smtClean="0">
                <a:latin typeface="Myriad Pro" pitchFamily="34" charset="0"/>
              </a:rPr>
              <a:t>nm</a:t>
            </a:r>
            <a:endParaRPr lang="en-US" sz="1900" dirty="0">
              <a:latin typeface="Myriad Pro" pitchFamily="34" charset="0"/>
            </a:endParaRPr>
          </a:p>
        </p:txBody>
      </p:sp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420583"/>
              </p:ext>
            </p:extLst>
          </p:nvPr>
        </p:nvGraphicFramePr>
        <p:xfrm>
          <a:off x="7482196" y="2727933"/>
          <a:ext cx="204311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6" name="Ecuación" r:id="rId6" imgW="1002960" imgH="241200" progId="Equation.3">
                  <p:embed/>
                </p:oleObj>
              </mc:Choice>
              <mc:Fallback>
                <p:oleObj name="Ecuación" r:id="rId6" imgW="1002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2196" y="2727933"/>
                        <a:ext cx="2043113" cy="492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/>
          <p:cNvSpPr/>
          <p:nvPr/>
        </p:nvSpPr>
        <p:spPr>
          <a:xfrm>
            <a:off x="6826370" y="3220058"/>
            <a:ext cx="4577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The electric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polarization at a certain position is determined not only by the electric field at that position, but also by the fields at its neighbors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4209691" y="4942988"/>
            <a:ext cx="744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…. And the neighbors change depending on how we orient the sample in the </a:t>
            </a:r>
            <a:r>
              <a:rPr lang="en-US" dirty="0" err="1" smtClean="0"/>
              <a:t>ellipsometer</a:t>
            </a:r>
            <a:r>
              <a:rPr lang="en-US" dirty="0" smtClean="0"/>
              <a:t>….</a:t>
            </a:r>
            <a:endParaRPr lang="en-US" dirty="0"/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77933"/>
              </p:ext>
            </p:extLst>
          </p:nvPr>
        </p:nvGraphicFramePr>
        <p:xfrm>
          <a:off x="10813467" y="2477485"/>
          <a:ext cx="33655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7" name="Ecuación" r:id="rId8" imgW="164880" imgH="393480" progId="Equation.3">
                  <p:embed/>
                </p:oleObj>
              </mc:Choice>
              <mc:Fallback>
                <p:oleObj name="Ecuación" r:id="rId8" imgW="164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467" y="2477485"/>
                        <a:ext cx="336550" cy="803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10564685" y="27538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979699" y="1890814"/>
            <a:ext cx="3256000" cy="1904119"/>
            <a:chOff x="3047901" y="3468327"/>
            <a:chExt cx="3256000" cy="1904119"/>
          </a:xfrm>
        </p:grpSpPr>
        <p:pic>
          <p:nvPicPr>
            <p:cNvPr id="15" name="Picture 3" descr="smn_2-012-01_17.tif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33" t="57289" r="5000" b="4444"/>
            <a:stretch/>
          </p:blipFill>
          <p:spPr>
            <a:xfrm flipV="1">
              <a:off x="3047901" y="3468327"/>
              <a:ext cx="3256000" cy="1904119"/>
            </a:xfrm>
            <a:prstGeom prst="rect">
              <a:avLst/>
            </a:prstGeom>
          </p:spPr>
        </p:pic>
        <p:pic>
          <p:nvPicPr>
            <p:cNvPr id="18" name="Picture 3" descr="smn_2-012-01_17.tif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00" t="84019" r="6726" b="11590"/>
            <a:stretch/>
          </p:blipFill>
          <p:spPr>
            <a:xfrm>
              <a:off x="5712909" y="3829275"/>
              <a:ext cx="488317" cy="218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33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Llamada rectangular redondeada 77"/>
          <p:cNvSpPr/>
          <p:nvPr/>
        </p:nvSpPr>
        <p:spPr>
          <a:xfrm>
            <a:off x="9695308" y="3393988"/>
            <a:ext cx="2105825" cy="1196753"/>
          </a:xfrm>
          <a:prstGeom prst="wedgeRoundRectCallout">
            <a:avLst>
              <a:gd name="adj1" fmla="val -59872"/>
              <a:gd name="adj2" fmla="val -7751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20128" y="137191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200" dirty="0" err="1" smtClean="0">
                <a:latin typeface="Aharoni" pitchFamily="2" charset="-79"/>
                <a:cs typeface="Aharoni" pitchFamily="2" charset="-79"/>
              </a:rPr>
              <a:t>Plasmonic</a:t>
            </a:r>
            <a:r>
              <a:rPr lang="en-US" sz="2200" dirty="0" smtClean="0">
                <a:latin typeface="Aharoni" pitchFamily="2" charset="-79"/>
                <a:cs typeface="Aharoni" pitchFamily="2" charset="-79"/>
              </a:rPr>
              <a:t> nanostructures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124 Flecha curvada hacia abajo"/>
          <p:cNvSpPr/>
          <p:nvPr/>
        </p:nvSpPr>
        <p:spPr>
          <a:xfrm>
            <a:off x="9695308" y="1614583"/>
            <a:ext cx="714380" cy="71438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74 Grupo"/>
          <p:cNvGrpSpPr/>
          <p:nvPr/>
        </p:nvGrpSpPr>
        <p:grpSpPr>
          <a:xfrm>
            <a:off x="1551408" y="1378244"/>
            <a:ext cx="1428760" cy="1428760"/>
            <a:chOff x="714348" y="285728"/>
            <a:chExt cx="1428760" cy="1428760"/>
          </a:xfrm>
        </p:grpSpPr>
        <p:sp>
          <p:nvSpPr>
            <p:cNvPr id="7" name="4 Rectángulo"/>
            <p:cNvSpPr/>
            <p:nvPr/>
          </p:nvSpPr>
          <p:spPr>
            <a:xfrm>
              <a:off x="714348" y="285728"/>
              <a:ext cx="1428760" cy="1428760"/>
            </a:xfrm>
            <a:prstGeom prst="rect">
              <a:avLst/>
            </a:prstGeom>
            <a:solidFill>
              <a:srgbClr val="F1A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 Elipse"/>
            <p:cNvSpPr/>
            <p:nvPr/>
          </p:nvSpPr>
          <p:spPr>
            <a:xfrm>
              <a:off x="1307984" y="357166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6 Elipse"/>
            <p:cNvSpPr/>
            <p:nvPr/>
          </p:nvSpPr>
          <p:spPr>
            <a:xfrm>
              <a:off x="1817619" y="357166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9 Elipse"/>
            <p:cNvSpPr/>
            <p:nvPr/>
          </p:nvSpPr>
          <p:spPr>
            <a:xfrm>
              <a:off x="798374" y="357166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10 Elipse"/>
            <p:cNvSpPr/>
            <p:nvPr/>
          </p:nvSpPr>
          <p:spPr>
            <a:xfrm>
              <a:off x="1307984" y="865563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11 Elipse"/>
            <p:cNvSpPr/>
            <p:nvPr/>
          </p:nvSpPr>
          <p:spPr>
            <a:xfrm>
              <a:off x="1817619" y="865563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14 Elipse"/>
            <p:cNvSpPr/>
            <p:nvPr/>
          </p:nvSpPr>
          <p:spPr>
            <a:xfrm>
              <a:off x="798374" y="865563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15 Elipse"/>
            <p:cNvSpPr/>
            <p:nvPr/>
          </p:nvSpPr>
          <p:spPr>
            <a:xfrm>
              <a:off x="1307984" y="1401452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16 Elipse"/>
            <p:cNvSpPr/>
            <p:nvPr/>
          </p:nvSpPr>
          <p:spPr>
            <a:xfrm>
              <a:off x="1817619" y="1401452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19 Elipse"/>
            <p:cNvSpPr/>
            <p:nvPr/>
          </p:nvSpPr>
          <p:spPr>
            <a:xfrm>
              <a:off x="798374" y="1401452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36 Rectángulo"/>
          <p:cNvSpPr/>
          <p:nvPr/>
        </p:nvSpPr>
        <p:spPr>
          <a:xfrm>
            <a:off x="1551408" y="3449946"/>
            <a:ext cx="1428760" cy="2534934"/>
          </a:xfrm>
          <a:prstGeom prst="rect">
            <a:avLst/>
          </a:prstGeom>
          <a:solidFill>
            <a:srgbClr val="F1A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37 Elipse"/>
          <p:cNvSpPr/>
          <p:nvPr/>
        </p:nvSpPr>
        <p:spPr>
          <a:xfrm>
            <a:off x="2122912" y="3647260"/>
            <a:ext cx="251570" cy="4084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38 Elipse"/>
          <p:cNvSpPr/>
          <p:nvPr/>
        </p:nvSpPr>
        <p:spPr>
          <a:xfrm>
            <a:off x="2585722" y="3647260"/>
            <a:ext cx="251570" cy="4084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1 Elipse"/>
          <p:cNvSpPr/>
          <p:nvPr/>
        </p:nvSpPr>
        <p:spPr>
          <a:xfrm>
            <a:off x="1686009" y="3647260"/>
            <a:ext cx="251570" cy="4084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2 Elipse"/>
          <p:cNvSpPr/>
          <p:nvPr/>
        </p:nvSpPr>
        <p:spPr>
          <a:xfrm>
            <a:off x="2122912" y="4521516"/>
            <a:ext cx="251570" cy="4084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43 Elipse"/>
          <p:cNvSpPr/>
          <p:nvPr/>
        </p:nvSpPr>
        <p:spPr>
          <a:xfrm>
            <a:off x="2585722" y="4521516"/>
            <a:ext cx="251570" cy="4084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46 Elipse"/>
          <p:cNvSpPr/>
          <p:nvPr/>
        </p:nvSpPr>
        <p:spPr>
          <a:xfrm>
            <a:off x="1657028" y="4521516"/>
            <a:ext cx="251570" cy="4084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47 Elipse"/>
          <p:cNvSpPr/>
          <p:nvPr/>
        </p:nvSpPr>
        <p:spPr>
          <a:xfrm>
            <a:off x="2157094" y="5395773"/>
            <a:ext cx="251570" cy="4084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48 Elipse"/>
          <p:cNvSpPr/>
          <p:nvPr/>
        </p:nvSpPr>
        <p:spPr>
          <a:xfrm>
            <a:off x="2585722" y="5395773"/>
            <a:ext cx="251570" cy="4084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1 Elipse"/>
          <p:cNvSpPr/>
          <p:nvPr/>
        </p:nvSpPr>
        <p:spPr>
          <a:xfrm>
            <a:off x="1657028" y="5395773"/>
            <a:ext cx="251570" cy="4084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71 Imagen" descr="Imagen1 at 45.png"/>
          <p:cNvPicPr>
            <a:picLocks noChangeAspect="1"/>
          </p:cNvPicPr>
          <p:nvPr/>
        </p:nvPicPr>
        <p:blipFill>
          <a:blip r:embed="rId3" cstate="print"/>
          <a:srcRect l="26082" t="27556" r="30708" b="24969"/>
          <a:stretch>
            <a:fillRect/>
          </a:stretch>
        </p:blipFill>
        <p:spPr>
          <a:xfrm rot="16200000">
            <a:off x="3194483" y="3950012"/>
            <a:ext cx="2428892" cy="1571636"/>
          </a:xfrm>
          <a:prstGeom prst="rect">
            <a:avLst/>
          </a:prstGeom>
        </p:spPr>
      </p:pic>
      <p:pic>
        <p:nvPicPr>
          <p:cNvPr id="28" name="72 Imagen" descr="negative alpha.png"/>
          <p:cNvPicPr>
            <a:picLocks noChangeAspect="1"/>
          </p:cNvPicPr>
          <p:nvPr/>
        </p:nvPicPr>
        <p:blipFill>
          <a:blip r:embed="rId4" cstate="print"/>
          <a:srcRect l="17301" t="24374" r="21799" b="30167"/>
          <a:stretch>
            <a:fillRect/>
          </a:stretch>
        </p:blipFill>
        <p:spPr>
          <a:xfrm>
            <a:off x="5837688" y="3521384"/>
            <a:ext cx="1571636" cy="2428892"/>
          </a:xfrm>
          <a:prstGeom prst="rect">
            <a:avLst/>
          </a:prstGeom>
        </p:spPr>
      </p:pic>
      <p:pic>
        <p:nvPicPr>
          <p:cNvPr id="29" name="73 Imagen" descr="negative alpha.png"/>
          <p:cNvPicPr>
            <a:picLocks noChangeAspect="1"/>
          </p:cNvPicPr>
          <p:nvPr/>
        </p:nvPicPr>
        <p:blipFill>
          <a:blip r:embed="rId4" cstate="print"/>
          <a:srcRect l="17301" t="24374" r="21799" b="30167"/>
          <a:stretch>
            <a:fillRect/>
          </a:stretch>
        </p:blipFill>
        <p:spPr>
          <a:xfrm flipH="1">
            <a:off x="7909390" y="3521384"/>
            <a:ext cx="1562112" cy="2428892"/>
          </a:xfrm>
          <a:prstGeom prst="rect">
            <a:avLst/>
          </a:prstGeom>
        </p:spPr>
      </p:pic>
      <p:grpSp>
        <p:nvGrpSpPr>
          <p:cNvPr id="30" name="75 Grupo"/>
          <p:cNvGrpSpPr/>
          <p:nvPr/>
        </p:nvGrpSpPr>
        <p:grpSpPr>
          <a:xfrm rot="2765102">
            <a:off x="3704521" y="1388217"/>
            <a:ext cx="1428760" cy="1428760"/>
            <a:chOff x="714348" y="285728"/>
            <a:chExt cx="1428760" cy="1428760"/>
          </a:xfrm>
        </p:grpSpPr>
        <p:sp>
          <p:nvSpPr>
            <p:cNvPr id="31" name="76 Rectángulo"/>
            <p:cNvSpPr/>
            <p:nvPr/>
          </p:nvSpPr>
          <p:spPr>
            <a:xfrm>
              <a:off x="714348" y="285728"/>
              <a:ext cx="1428760" cy="1428760"/>
            </a:xfrm>
            <a:prstGeom prst="rect">
              <a:avLst/>
            </a:prstGeom>
            <a:solidFill>
              <a:srgbClr val="F1A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77 Elipse"/>
            <p:cNvSpPr/>
            <p:nvPr/>
          </p:nvSpPr>
          <p:spPr>
            <a:xfrm>
              <a:off x="1307984" y="357166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78 Elipse"/>
            <p:cNvSpPr/>
            <p:nvPr/>
          </p:nvSpPr>
          <p:spPr>
            <a:xfrm>
              <a:off x="1817619" y="357166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79 Elipse"/>
            <p:cNvSpPr/>
            <p:nvPr/>
          </p:nvSpPr>
          <p:spPr>
            <a:xfrm>
              <a:off x="798374" y="357166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80 Elipse"/>
            <p:cNvSpPr/>
            <p:nvPr/>
          </p:nvSpPr>
          <p:spPr>
            <a:xfrm>
              <a:off x="1307984" y="865563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81 Elipse"/>
            <p:cNvSpPr/>
            <p:nvPr/>
          </p:nvSpPr>
          <p:spPr>
            <a:xfrm>
              <a:off x="1817619" y="865563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82 Elipse"/>
            <p:cNvSpPr/>
            <p:nvPr/>
          </p:nvSpPr>
          <p:spPr>
            <a:xfrm>
              <a:off x="798374" y="865563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83 Elipse"/>
            <p:cNvSpPr/>
            <p:nvPr/>
          </p:nvSpPr>
          <p:spPr>
            <a:xfrm>
              <a:off x="1307984" y="1401452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84 Elipse"/>
            <p:cNvSpPr/>
            <p:nvPr/>
          </p:nvSpPr>
          <p:spPr>
            <a:xfrm>
              <a:off x="1817619" y="1401452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85 Elipse"/>
            <p:cNvSpPr/>
            <p:nvPr/>
          </p:nvSpPr>
          <p:spPr>
            <a:xfrm>
              <a:off x="798374" y="1401452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90 Grupo"/>
          <p:cNvGrpSpPr/>
          <p:nvPr/>
        </p:nvGrpSpPr>
        <p:grpSpPr>
          <a:xfrm rot="20450306">
            <a:off x="5928535" y="1326215"/>
            <a:ext cx="1428760" cy="1428760"/>
            <a:chOff x="714348" y="285728"/>
            <a:chExt cx="1428760" cy="1428760"/>
          </a:xfrm>
        </p:grpSpPr>
        <p:sp>
          <p:nvSpPr>
            <p:cNvPr id="42" name="91 Rectángulo"/>
            <p:cNvSpPr/>
            <p:nvPr/>
          </p:nvSpPr>
          <p:spPr>
            <a:xfrm>
              <a:off x="714348" y="285728"/>
              <a:ext cx="1428760" cy="1428760"/>
            </a:xfrm>
            <a:prstGeom prst="rect">
              <a:avLst/>
            </a:prstGeom>
            <a:solidFill>
              <a:srgbClr val="F1A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92 Elipse"/>
            <p:cNvSpPr/>
            <p:nvPr/>
          </p:nvSpPr>
          <p:spPr>
            <a:xfrm>
              <a:off x="1307984" y="357166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93 Elipse"/>
            <p:cNvSpPr/>
            <p:nvPr/>
          </p:nvSpPr>
          <p:spPr>
            <a:xfrm>
              <a:off x="1817619" y="357166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94 Elipse"/>
            <p:cNvSpPr/>
            <p:nvPr/>
          </p:nvSpPr>
          <p:spPr>
            <a:xfrm>
              <a:off x="798374" y="357166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95 Elipse"/>
            <p:cNvSpPr/>
            <p:nvPr/>
          </p:nvSpPr>
          <p:spPr>
            <a:xfrm>
              <a:off x="1307984" y="865563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96 Elipse"/>
            <p:cNvSpPr/>
            <p:nvPr/>
          </p:nvSpPr>
          <p:spPr>
            <a:xfrm>
              <a:off x="1817619" y="865563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97 Elipse"/>
            <p:cNvSpPr/>
            <p:nvPr/>
          </p:nvSpPr>
          <p:spPr>
            <a:xfrm>
              <a:off x="798374" y="865563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98 Elipse"/>
            <p:cNvSpPr/>
            <p:nvPr/>
          </p:nvSpPr>
          <p:spPr>
            <a:xfrm>
              <a:off x="1307984" y="1401452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99 Elipse"/>
            <p:cNvSpPr/>
            <p:nvPr/>
          </p:nvSpPr>
          <p:spPr>
            <a:xfrm>
              <a:off x="1817619" y="1401452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100 Elipse"/>
            <p:cNvSpPr/>
            <p:nvPr/>
          </p:nvSpPr>
          <p:spPr>
            <a:xfrm>
              <a:off x="798374" y="1401452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103 Grupo"/>
          <p:cNvGrpSpPr/>
          <p:nvPr/>
        </p:nvGrpSpPr>
        <p:grpSpPr>
          <a:xfrm rot="1088216">
            <a:off x="7961418" y="1334235"/>
            <a:ext cx="1428760" cy="1428760"/>
            <a:chOff x="714348" y="285728"/>
            <a:chExt cx="1428760" cy="1428760"/>
          </a:xfrm>
        </p:grpSpPr>
        <p:sp>
          <p:nvSpPr>
            <p:cNvPr id="53" name="104 Rectángulo"/>
            <p:cNvSpPr/>
            <p:nvPr/>
          </p:nvSpPr>
          <p:spPr>
            <a:xfrm>
              <a:off x="714348" y="285728"/>
              <a:ext cx="1428760" cy="1428760"/>
            </a:xfrm>
            <a:prstGeom prst="rect">
              <a:avLst/>
            </a:prstGeom>
            <a:solidFill>
              <a:srgbClr val="F1A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105 Elipse"/>
            <p:cNvSpPr/>
            <p:nvPr/>
          </p:nvSpPr>
          <p:spPr>
            <a:xfrm>
              <a:off x="1307984" y="357166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106 Elipse"/>
            <p:cNvSpPr/>
            <p:nvPr/>
          </p:nvSpPr>
          <p:spPr>
            <a:xfrm>
              <a:off x="1817619" y="357166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107 Elipse"/>
            <p:cNvSpPr/>
            <p:nvPr/>
          </p:nvSpPr>
          <p:spPr>
            <a:xfrm>
              <a:off x="798374" y="357166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108 Elipse"/>
            <p:cNvSpPr/>
            <p:nvPr/>
          </p:nvSpPr>
          <p:spPr>
            <a:xfrm>
              <a:off x="1307984" y="865563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109 Elipse"/>
            <p:cNvSpPr/>
            <p:nvPr/>
          </p:nvSpPr>
          <p:spPr>
            <a:xfrm>
              <a:off x="1817619" y="865563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110 Elipse"/>
            <p:cNvSpPr/>
            <p:nvPr/>
          </p:nvSpPr>
          <p:spPr>
            <a:xfrm>
              <a:off x="798374" y="865563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111 Elipse"/>
            <p:cNvSpPr/>
            <p:nvPr/>
          </p:nvSpPr>
          <p:spPr>
            <a:xfrm>
              <a:off x="1307984" y="1401452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112 Elipse"/>
            <p:cNvSpPr/>
            <p:nvPr/>
          </p:nvSpPr>
          <p:spPr>
            <a:xfrm>
              <a:off x="1817619" y="1401452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113 Elipse"/>
            <p:cNvSpPr/>
            <p:nvPr/>
          </p:nvSpPr>
          <p:spPr>
            <a:xfrm>
              <a:off x="798374" y="1401452"/>
              <a:ext cx="254817" cy="241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" name="114 Conector recto"/>
          <p:cNvCxnSpPr/>
          <p:nvPr/>
        </p:nvCxnSpPr>
        <p:spPr>
          <a:xfrm>
            <a:off x="1337094" y="2064930"/>
            <a:ext cx="8715404" cy="1588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120 CuadroTexto"/>
          <p:cNvSpPr txBox="1"/>
          <p:nvPr/>
        </p:nvSpPr>
        <p:spPr>
          <a:xfrm>
            <a:off x="1493679" y="6021714"/>
            <a:ext cx="15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RECTANGULAR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121 CuadroTexto"/>
          <p:cNvSpPr txBox="1"/>
          <p:nvPr/>
        </p:nvSpPr>
        <p:spPr>
          <a:xfrm>
            <a:off x="3908863" y="6021714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RHOMBIC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122 CuadroTexto"/>
          <p:cNvSpPr txBox="1"/>
          <p:nvPr/>
        </p:nvSpPr>
        <p:spPr>
          <a:xfrm>
            <a:off x="7199923" y="6007918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OBLIQUE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126 CuadroTexto"/>
          <p:cNvSpPr txBox="1"/>
          <p:nvPr/>
        </p:nvSpPr>
        <p:spPr>
          <a:xfrm>
            <a:off x="9695340" y="1257393"/>
            <a:ext cx="548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TILT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127 Flecha abajo"/>
          <p:cNvSpPr/>
          <p:nvPr/>
        </p:nvSpPr>
        <p:spPr>
          <a:xfrm>
            <a:off x="2122912" y="2900467"/>
            <a:ext cx="214314" cy="35719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128 Flecha abajo"/>
          <p:cNvSpPr/>
          <p:nvPr/>
        </p:nvSpPr>
        <p:spPr>
          <a:xfrm>
            <a:off x="4266052" y="3114781"/>
            <a:ext cx="214314" cy="35719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129 Flecha abajo"/>
          <p:cNvSpPr/>
          <p:nvPr/>
        </p:nvSpPr>
        <p:spPr>
          <a:xfrm>
            <a:off x="6623506" y="2971905"/>
            <a:ext cx="214314" cy="35719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130 Flecha abajo"/>
          <p:cNvSpPr/>
          <p:nvPr/>
        </p:nvSpPr>
        <p:spPr>
          <a:xfrm>
            <a:off x="8552332" y="2971905"/>
            <a:ext cx="214314" cy="35719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uadroTexto 73"/>
          <p:cNvSpPr txBox="1"/>
          <p:nvPr/>
        </p:nvSpPr>
        <p:spPr>
          <a:xfrm>
            <a:off x="520128" y="797735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Projections</a:t>
            </a:r>
            <a:r>
              <a:rPr lang="es-ES" dirty="0" smtClean="0"/>
              <a:t> of a </a:t>
            </a:r>
            <a:r>
              <a:rPr lang="es-ES" dirty="0" err="1" smtClean="0"/>
              <a:t>square</a:t>
            </a:r>
            <a:r>
              <a:rPr lang="es-ES" dirty="0" smtClean="0"/>
              <a:t> </a:t>
            </a:r>
            <a:r>
              <a:rPr lang="es-ES" dirty="0" err="1" smtClean="0"/>
              <a:t>lattice</a:t>
            </a:r>
            <a:r>
              <a:rPr lang="es-ES" dirty="0" smtClean="0"/>
              <a:t> </a:t>
            </a:r>
            <a:endParaRPr lang="en-US" dirty="0"/>
          </a:p>
        </p:txBody>
      </p:sp>
      <p:sp>
        <p:nvSpPr>
          <p:cNvPr id="75" name="CuadroTexto 74"/>
          <p:cNvSpPr txBox="1"/>
          <p:nvPr/>
        </p:nvSpPr>
        <p:spPr>
          <a:xfrm>
            <a:off x="9695308" y="3410544"/>
            <a:ext cx="2050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what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photons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ellipsometer</a:t>
            </a:r>
            <a:r>
              <a:rPr lang="es-ES" dirty="0" smtClean="0"/>
              <a:t> </a:t>
            </a:r>
            <a:r>
              <a:rPr lang="es-ES" dirty="0" err="1" smtClean="0"/>
              <a:t>will</a:t>
            </a:r>
            <a:r>
              <a:rPr lang="es-ES" dirty="0" smtClean="0"/>
              <a:t> “</a:t>
            </a:r>
            <a:r>
              <a:rPr lang="es-ES" dirty="0" err="1" smtClean="0"/>
              <a:t>see</a:t>
            </a:r>
            <a:r>
              <a:rPr lang="es-ES" dirty="0" smtClean="0"/>
              <a:t>”</a:t>
            </a:r>
            <a:endParaRPr lang="en-US" dirty="0"/>
          </a:p>
        </p:txBody>
      </p:sp>
      <p:sp>
        <p:nvSpPr>
          <p:cNvPr id="76" name="Rectángulo 75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 rotWithShape="1">
          <a:blip r:embed="rId5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79" name="Llamada rectangular redondeada 78"/>
          <p:cNvSpPr/>
          <p:nvPr/>
        </p:nvSpPr>
        <p:spPr>
          <a:xfrm>
            <a:off x="130183" y="2524416"/>
            <a:ext cx="1360937" cy="1767786"/>
          </a:xfrm>
          <a:prstGeom prst="wedgeRoundRectCallout">
            <a:avLst>
              <a:gd name="adj1" fmla="val 55921"/>
              <a:gd name="adj2" fmla="val -7660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uadroTexto 79"/>
          <p:cNvSpPr txBox="1"/>
          <p:nvPr/>
        </p:nvSpPr>
        <p:spPr>
          <a:xfrm>
            <a:off x="72437" y="2638874"/>
            <a:ext cx="14651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In </a:t>
            </a:r>
            <a:r>
              <a:rPr lang="es-ES" dirty="0" err="1" smtClean="0"/>
              <a:t>transmission</a:t>
            </a:r>
            <a:r>
              <a:rPr lang="es-ES" dirty="0" smtClean="0"/>
              <a:t> a </a:t>
            </a:r>
            <a:r>
              <a:rPr lang="es-ES" dirty="0" err="1" smtClean="0"/>
              <a:t>square</a:t>
            </a:r>
            <a:r>
              <a:rPr lang="es-ES" dirty="0" smtClean="0"/>
              <a:t> </a:t>
            </a:r>
            <a:r>
              <a:rPr lang="es-ES" dirty="0" err="1" smtClean="0"/>
              <a:t>lattice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isotropic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20128" y="137191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200" dirty="0" err="1" smtClean="0">
                <a:latin typeface="Aharoni" pitchFamily="2" charset="-79"/>
                <a:cs typeface="Aharoni" pitchFamily="2" charset="-79"/>
              </a:rPr>
              <a:t>Plasmonic</a:t>
            </a:r>
            <a:r>
              <a:rPr lang="en-US" sz="2200" dirty="0" smtClean="0">
                <a:latin typeface="Aharoni" pitchFamily="2" charset="-79"/>
                <a:cs typeface="Aharoni" pitchFamily="2" charset="-79"/>
              </a:rPr>
              <a:t> nanostructures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/>
          <a:srcRect b="52572"/>
          <a:stretch/>
        </p:blipFill>
        <p:spPr bwMode="auto">
          <a:xfrm>
            <a:off x="4140199" y="1690715"/>
            <a:ext cx="5900753" cy="310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ángulo 7"/>
          <p:cNvSpPr/>
          <p:nvPr/>
        </p:nvSpPr>
        <p:spPr>
          <a:xfrm>
            <a:off x="4262557" y="4986564"/>
            <a:ext cx="30353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B. </a:t>
            </a:r>
            <a:r>
              <a:rPr lang="en-US" sz="1000" dirty="0" err="1" smtClean="0"/>
              <a:t>Gompf</a:t>
            </a:r>
            <a:r>
              <a:rPr lang="en-US" sz="1000" dirty="0" smtClean="0"/>
              <a:t> et al. Phys</a:t>
            </a:r>
            <a:r>
              <a:rPr lang="en-US" sz="1000" dirty="0"/>
              <a:t>. Rev. Lett. 106, 185501 </a:t>
            </a:r>
            <a:r>
              <a:rPr lang="en-US" sz="1000" dirty="0" smtClean="0"/>
              <a:t>(2011)</a:t>
            </a:r>
            <a:endParaRPr lang="en-US" sz="1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128" y="1844354"/>
            <a:ext cx="3294425" cy="196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110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538" y="1101163"/>
            <a:ext cx="5845616" cy="447463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57" y="1041221"/>
            <a:ext cx="5766124" cy="4534580"/>
          </a:xfrm>
          <a:prstGeom prst="rect">
            <a:avLst/>
          </a:prstGeom>
        </p:spPr>
      </p:pic>
      <p:sp>
        <p:nvSpPr>
          <p:cNvPr id="5" name="TextBox 11"/>
          <p:cNvSpPr txBox="1"/>
          <p:nvPr/>
        </p:nvSpPr>
        <p:spPr>
          <a:xfrm>
            <a:off x="4010313" y="5575801"/>
            <a:ext cx="603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O. Arteaga, et al., </a:t>
            </a:r>
            <a:r>
              <a:rPr lang="en-US" i="1" dirty="0" smtClean="0"/>
              <a:t>Opt. Express.</a:t>
            </a:r>
            <a:r>
              <a:rPr lang="en-US" dirty="0" smtClean="0"/>
              <a:t>, </a:t>
            </a:r>
            <a:r>
              <a:rPr lang="en-US" b="1" dirty="0" smtClean="0"/>
              <a:t>22</a:t>
            </a:r>
            <a:r>
              <a:rPr lang="en-US" dirty="0" smtClean="0"/>
              <a:t>, 13719, (2014)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pic>
        <p:nvPicPr>
          <p:cNvPr id="8" name="Picture 2" descr="http://hyperphysics.phy-astr.gsu.edu/hbase/phyopt/imgpho/pollin.gif"/>
          <p:cNvPicPr>
            <a:picLocks noChangeAspect="1" noChangeArrowheads="1"/>
          </p:cNvPicPr>
          <p:nvPr/>
        </p:nvPicPr>
        <p:blipFill>
          <a:blip r:embed="rId6">
            <a:lum contrast="-10000"/>
          </a:blip>
          <a:srcRect l="27366" t="52120" r="55977"/>
          <a:stretch>
            <a:fillRect/>
          </a:stretch>
        </p:blipFill>
        <p:spPr bwMode="auto">
          <a:xfrm>
            <a:off x="3200687" y="2531054"/>
            <a:ext cx="1742663" cy="2287022"/>
          </a:xfrm>
          <a:prstGeom prst="rect">
            <a:avLst/>
          </a:prstGeom>
          <a:noFill/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520128" y="137191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200" dirty="0" err="1" smtClean="0">
                <a:latin typeface="Aharoni" pitchFamily="2" charset="-79"/>
                <a:cs typeface="Aharoni" pitchFamily="2" charset="-79"/>
              </a:rPr>
              <a:t>Plasmonic</a:t>
            </a:r>
            <a:r>
              <a:rPr lang="en-US" sz="2200" dirty="0" smtClean="0">
                <a:latin typeface="Aharoni" pitchFamily="2" charset="-79"/>
                <a:cs typeface="Aharoni" pitchFamily="2" charset="-79"/>
              </a:rPr>
              <a:t> nanostructures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/>
          <a:srcRect r="52469"/>
          <a:stretch/>
        </p:blipFill>
        <p:spPr bwMode="auto">
          <a:xfrm>
            <a:off x="10620749" y="-227054"/>
            <a:ext cx="1337159" cy="157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uadroTexto 13"/>
          <p:cNvSpPr txBox="1"/>
          <p:nvPr/>
        </p:nvSpPr>
        <p:spPr>
          <a:xfrm>
            <a:off x="1328468" y="4273530"/>
            <a:ext cx="9960861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 smtClean="0"/>
              <a:t>Even</a:t>
            </a:r>
            <a:r>
              <a:rPr lang="es-ES" sz="2200" dirty="0" smtClean="0"/>
              <a:t> a </a:t>
            </a:r>
            <a:r>
              <a:rPr lang="es-ES" sz="2200" dirty="0" err="1" smtClean="0"/>
              <a:t>highly</a:t>
            </a:r>
            <a:r>
              <a:rPr lang="es-ES" sz="2200" dirty="0" smtClean="0"/>
              <a:t> </a:t>
            </a:r>
            <a:r>
              <a:rPr lang="es-ES" sz="2200" dirty="0" err="1" smtClean="0"/>
              <a:t>symmetric</a:t>
            </a:r>
            <a:r>
              <a:rPr lang="es-ES" sz="2200" dirty="0" smtClean="0"/>
              <a:t> </a:t>
            </a:r>
            <a:r>
              <a:rPr lang="es-ES" sz="2200" dirty="0" err="1" smtClean="0"/>
              <a:t>plasmonic</a:t>
            </a:r>
            <a:r>
              <a:rPr lang="es-ES" sz="2200" dirty="0" smtClean="0"/>
              <a:t> </a:t>
            </a:r>
            <a:r>
              <a:rPr lang="es-ES" sz="2200" dirty="0" err="1" smtClean="0"/>
              <a:t>nanostructure</a:t>
            </a:r>
            <a:r>
              <a:rPr lang="es-ES" sz="2200" dirty="0" smtClean="0"/>
              <a:t> </a:t>
            </a:r>
            <a:r>
              <a:rPr lang="es-ES" sz="2200" dirty="0" err="1" smtClean="0"/>
              <a:t>must</a:t>
            </a:r>
            <a:r>
              <a:rPr lang="es-ES" sz="2200" dirty="0" smtClean="0"/>
              <a:t> be </a:t>
            </a:r>
            <a:r>
              <a:rPr lang="es-ES" sz="2200" dirty="0" err="1" smtClean="0"/>
              <a:t>described</a:t>
            </a:r>
            <a:r>
              <a:rPr lang="es-ES" sz="2200" dirty="0" smtClean="0"/>
              <a:t> </a:t>
            </a:r>
            <a:r>
              <a:rPr lang="es-ES" sz="2200" dirty="0" err="1" smtClean="0"/>
              <a:t>by</a:t>
            </a:r>
            <a:r>
              <a:rPr lang="es-ES" sz="2200" dirty="0" smtClean="0"/>
              <a:t> a non-diagonal, </a:t>
            </a:r>
            <a:r>
              <a:rPr lang="es-ES" sz="2200" dirty="0" err="1" smtClean="0"/>
              <a:t>asymmetric</a:t>
            </a:r>
            <a:r>
              <a:rPr lang="es-ES" sz="2200" dirty="0" smtClean="0"/>
              <a:t> Jones </a:t>
            </a:r>
            <a:r>
              <a:rPr lang="es-ES" sz="2200" dirty="0" err="1" smtClean="0"/>
              <a:t>matrix</a:t>
            </a:r>
            <a:r>
              <a:rPr lang="es-ES" sz="2200" dirty="0" smtClean="0"/>
              <a:t> </a:t>
            </a:r>
            <a:r>
              <a:rPr lang="es-ES" sz="2200" dirty="0" err="1" smtClean="0"/>
              <a:t>whenever</a:t>
            </a:r>
            <a:r>
              <a:rPr lang="es-ES" sz="2200" dirty="0" smtClean="0"/>
              <a:t> </a:t>
            </a: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 err="1" smtClean="0"/>
              <a:t>plane</a:t>
            </a:r>
            <a:r>
              <a:rPr lang="es-ES" sz="2200" dirty="0" smtClean="0"/>
              <a:t> of </a:t>
            </a:r>
            <a:r>
              <a:rPr lang="es-ES" sz="2200" dirty="0" err="1" smtClean="0"/>
              <a:t>incidence</a:t>
            </a:r>
            <a:r>
              <a:rPr lang="es-ES" sz="2200" dirty="0" smtClean="0"/>
              <a:t> </a:t>
            </a:r>
            <a:r>
              <a:rPr lang="es-ES" sz="2200" dirty="0" err="1" smtClean="0"/>
              <a:t>does</a:t>
            </a:r>
            <a:r>
              <a:rPr lang="es-ES" sz="2200" dirty="0" smtClean="0"/>
              <a:t> </a:t>
            </a:r>
            <a:r>
              <a:rPr lang="es-ES" sz="2200" dirty="0" err="1" smtClean="0"/>
              <a:t>not</a:t>
            </a:r>
            <a:r>
              <a:rPr lang="es-ES" sz="2200" dirty="0" smtClean="0"/>
              <a:t> coincide </a:t>
            </a:r>
            <a:r>
              <a:rPr lang="es-ES" sz="2200" dirty="0" err="1" smtClean="0"/>
              <a:t>with</a:t>
            </a:r>
            <a:r>
              <a:rPr lang="es-ES" sz="2200" dirty="0" smtClean="0"/>
              <a:t> a </a:t>
            </a:r>
            <a:r>
              <a:rPr lang="es-ES" sz="2200" dirty="0" err="1" smtClean="0"/>
              <a:t>mirror</a:t>
            </a:r>
            <a:r>
              <a:rPr lang="es-ES" sz="2200" dirty="0" smtClean="0"/>
              <a:t> line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5328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76510" y="1188740"/>
            <a:ext cx="10746456" cy="846158"/>
          </a:xfrm>
        </p:spPr>
        <p:txBody>
          <a:bodyPr>
            <a:normAutofit/>
          </a:bodyPr>
          <a:lstStyle/>
          <a:p>
            <a:pPr algn="l"/>
            <a:r>
              <a:rPr lang="es-ES" sz="2200" dirty="0" smtClean="0">
                <a:latin typeface="Aharoni" pitchFamily="2" charset="-79"/>
                <a:cs typeface="Aharoni" pitchFamily="2" charset="-79"/>
              </a:rPr>
              <a:t>I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have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a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isotropic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sample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,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should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I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study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with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Mueller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matrix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ellipsometry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?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62774" y="377524"/>
            <a:ext cx="10042844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>
                <a:latin typeface="Aharoni" pitchFamily="2" charset="-79"/>
                <a:cs typeface="Aharoni" pitchFamily="2" charset="-79"/>
              </a:rPr>
              <a:t>Concluding remarks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76510" y="2184193"/>
            <a:ext cx="10042844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200" dirty="0" smtClean="0">
                <a:latin typeface="Aharoni" pitchFamily="2" charset="-79"/>
                <a:cs typeface="Aharoni" pitchFamily="2" charset="-79"/>
              </a:rPr>
              <a:t>I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have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an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anisotropic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sample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, can I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study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it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with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standard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ellipsometry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?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62773" y="1890548"/>
            <a:ext cx="952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Yes, it never hurts. Having access to the whole MM also helps to verify the alignment of the sample.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545295" y="2805049"/>
            <a:ext cx="8693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likely yes, although Mueller matrix  </a:t>
            </a:r>
            <a:r>
              <a:rPr lang="en-US" dirty="0" err="1" smtClean="0"/>
              <a:t>ellipsometry</a:t>
            </a:r>
            <a:r>
              <a:rPr lang="en-US" dirty="0" smtClean="0"/>
              <a:t> is arguably better suited.</a:t>
            </a:r>
          </a:p>
          <a:p>
            <a:r>
              <a:rPr lang="en-US" dirty="0" smtClean="0"/>
              <a:t>Reorientations are going to be necessary. Will fail if there is some significant depolarization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62773" y="4326474"/>
            <a:ext cx="10660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with standard </a:t>
            </a:r>
            <a:r>
              <a:rPr lang="en-US" dirty="0" err="1" smtClean="0"/>
              <a:t>ellipsometry</a:t>
            </a:r>
            <a:r>
              <a:rPr lang="en-US" dirty="0" smtClean="0"/>
              <a:t>. Possibly with Mueller </a:t>
            </a:r>
            <a:r>
              <a:rPr lang="en-US" dirty="0" err="1" smtClean="0"/>
              <a:t>ellipsometry</a:t>
            </a:r>
            <a:r>
              <a:rPr lang="en-US" dirty="0" smtClean="0"/>
              <a:t>. But be aware! In reflection you will </a:t>
            </a:r>
            <a:r>
              <a:rPr lang="en-US" smtClean="0"/>
              <a:t>be NOT measuring </a:t>
            </a:r>
            <a:r>
              <a:rPr lang="en-US" dirty="0" smtClean="0"/>
              <a:t>directly optical rotatory dispersion or circular dichroism.</a:t>
            </a:r>
            <a:endParaRPr lang="en-US" dirty="0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76510" y="3480316"/>
            <a:ext cx="10042844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200" dirty="0" smtClean="0">
                <a:latin typeface="Aharoni" pitchFamily="2" charset="-79"/>
                <a:cs typeface="Aharoni" pitchFamily="2" charset="-79"/>
              </a:rPr>
              <a:t>I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have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an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optically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active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sample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, can I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study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it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with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standard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ellipsometry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? And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with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Mueller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ellipsometry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?</a:t>
            </a:r>
            <a:endParaRPr lang="en-US" sz="22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75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62774" y="377524"/>
            <a:ext cx="10042844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Summary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of ideas to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take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home</a:t>
            </a:r>
            <a:endParaRPr lang="en-US" sz="2200" dirty="0" smtClean="0"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601131"/>
              </p:ext>
            </p:extLst>
          </p:nvPr>
        </p:nvGraphicFramePr>
        <p:xfrm>
          <a:off x="1396343" y="2900299"/>
          <a:ext cx="2014103" cy="108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6" name="Ecuación" r:id="rId5" imgW="1739880" imgH="939600" progId="Equation.3">
                  <p:embed/>
                </p:oleObj>
              </mc:Choice>
              <mc:Fallback>
                <p:oleObj name="Ecuación" r:id="rId5" imgW="173988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6343" y="2900299"/>
                        <a:ext cx="2014103" cy="108801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brir llave 8"/>
          <p:cNvSpPr/>
          <p:nvPr/>
        </p:nvSpPr>
        <p:spPr>
          <a:xfrm>
            <a:off x="3521936" y="1223682"/>
            <a:ext cx="208646" cy="429789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3750537" y="2299427"/>
            <a:ext cx="712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Symmetries</a:t>
            </a:r>
            <a:r>
              <a:rPr lang="es-ES" dirty="0" smtClean="0"/>
              <a:t> 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assymetries</a:t>
            </a:r>
            <a:r>
              <a:rPr lang="es-ES" dirty="0" smtClean="0"/>
              <a:t> of a MM </a:t>
            </a:r>
            <a:r>
              <a:rPr lang="es-ES" dirty="0" err="1" smtClean="0"/>
              <a:t>give</a:t>
            </a:r>
            <a:r>
              <a:rPr lang="es-ES" dirty="0" smtClean="0"/>
              <a:t> </a:t>
            </a:r>
            <a:r>
              <a:rPr lang="es-ES" dirty="0" err="1" smtClean="0"/>
              <a:t>information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orientation</a:t>
            </a:r>
            <a:r>
              <a:rPr lang="es-ES" dirty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r>
              <a:rPr lang="es-ES" dirty="0" smtClean="0"/>
              <a:t>  and/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crystallographic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750537" y="1281554"/>
            <a:ext cx="704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When</a:t>
            </a:r>
            <a:r>
              <a:rPr lang="es-ES" dirty="0" smtClean="0"/>
              <a:t> posible (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depo</a:t>
            </a:r>
            <a:r>
              <a:rPr lang="es-ES" dirty="0"/>
              <a:t>)</a:t>
            </a:r>
            <a:r>
              <a:rPr lang="es-ES" dirty="0" smtClean="0"/>
              <a:t> </a:t>
            </a:r>
            <a:r>
              <a:rPr lang="es-ES" dirty="0" err="1" smtClean="0"/>
              <a:t>convert</a:t>
            </a:r>
            <a:r>
              <a:rPr lang="es-ES" dirty="0" smtClean="0"/>
              <a:t> a experimental MM in a </a:t>
            </a:r>
            <a:r>
              <a:rPr lang="es-ES" dirty="0" err="1" smtClean="0"/>
              <a:t>Mueller</a:t>
            </a:r>
            <a:r>
              <a:rPr lang="es-ES" dirty="0" smtClean="0"/>
              <a:t>-Jones </a:t>
            </a:r>
            <a:r>
              <a:rPr lang="es-ES" dirty="0" err="1" smtClean="0"/>
              <a:t>matrix</a:t>
            </a:r>
            <a:r>
              <a:rPr lang="es-ES" dirty="0" smtClean="0"/>
              <a:t> </a:t>
            </a:r>
            <a:r>
              <a:rPr lang="es-ES" dirty="0" err="1" smtClean="0"/>
              <a:t>or</a:t>
            </a:r>
            <a:r>
              <a:rPr lang="es-ES" dirty="0" smtClean="0"/>
              <a:t> a Jones </a:t>
            </a:r>
            <a:r>
              <a:rPr lang="es-ES" dirty="0" err="1" smtClean="0"/>
              <a:t>matrix</a:t>
            </a:r>
            <a:r>
              <a:rPr lang="es-ES" dirty="0" smtClean="0"/>
              <a:t> and </a:t>
            </a:r>
            <a:r>
              <a:rPr lang="es-ES" dirty="0" err="1" smtClean="0"/>
              <a:t>work</a:t>
            </a:r>
            <a:r>
              <a:rPr lang="es-ES" dirty="0" smtClean="0"/>
              <a:t> 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750538" y="3311154"/>
            <a:ext cx="754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intrinsic</a:t>
            </a:r>
            <a:r>
              <a:rPr lang="es-ES" dirty="0" smtClean="0"/>
              <a:t> </a:t>
            </a:r>
            <a:r>
              <a:rPr lang="es-ES" dirty="0" err="1" smtClean="0"/>
              <a:t>anisotropy</a:t>
            </a:r>
            <a:r>
              <a:rPr lang="es-ES" dirty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non-diagonal Jones </a:t>
            </a:r>
            <a:r>
              <a:rPr lang="es-ES" dirty="0" err="1" smtClean="0"/>
              <a:t>elements</a:t>
            </a:r>
            <a:r>
              <a:rPr lang="es-ES" dirty="0" smtClean="0"/>
              <a:t> are </a:t>
            </a:r>
            <a:r>
              <a:rPr lang="es-ES" dirty="0" err="1" smtClean="0"/>
              <a:t>small</a:t>
            </a:r>
            <a:r>
              <a:rPr lang="es-ES" dirty="0" smtClean="0"/>
              <a:t> and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close</a:t>
            </a:r>
            <a:r>
              <a:rPr lang="es-ES" dirty="0" smtClean="0"/>
              <a:t> to a NSC </a:t>
            </a:r>
            <a:r>
              <a:rPr lang="es-ES" dirty="0" err="1" smtClean="0"/>
              <a:t>matrix</a:t>
            </a:r>
            <a:r>
              <a:rPr lang="es-ES" dirty="0" smtClean="0"/>
              <a:t>. 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they</a:t>
            </a:r>
            <a:r>
              <a:rPr lang="es-ES" dirty="0" smtClean="0"/>
              <a:t> are </a:t>
            </a:r>
            <a:r>
              <a:rPr lang="es-ES" dirty="0" err="1" smtClean="0"/>
              <a:t>large</a:t>
            </a:r>
            <a:r>
              <a:rPr lang="es-ES" dirty="0" smtClean="0"/>
              <a:t> </a:t>
            </a:r>
            <a:r>
              <a:rPr lang="es-ES" dirty="0" err="1" smtClean="0"/>
              <a:t>suspect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</a:t>
            </a:r>
            <a:r>
              <a:rPr lang="es-ES" dirty="0" err="1" smtClean="0"/>
              <a:t>structure-induced</a:t>
            </a:r>
            <a:r>
              <a:rPr lang="es-ES" dirty="0" smtClean="0"/>
              <a:t> </a:t>
            </a:r>
            <a:r>
              <a:rPr lang="es-ES" dirty="0" err="1" smtClean="0"/>
              <a:t>anisotropy</a:t>
            </a:r>
            <a:r>
              <a:rPr lang="es-ES" dirty="0" smtClean="0"/>
              <a:t> 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misalignement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r>
              <a:rPr lang="es-ES" dirty="0" smtClean="0"/>
              <a:t> 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730582" y="4498951"/>
            <a:ext cx="754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 </a:t>
            </a:r>
            <a:r>
              <a:rPr lang="es-ES" dirty="0" err="1" smtClean="0"/>
              <a:t>ellipsometry</a:t>
            </a:r>
            <a:r>
              <a:rPr lang="es-ES" dirty="0" smtClean="0"/>
              <a:t> has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same</a:t>
            </a:r>
            <a:r>
              <a:rPr lang="es-ES" dirty="0" smtClean="0"/>
              <a:t> </a:t>
            </a:r>
            <a:r>
              <a:rPr lang="es-ES" dirty="0" err="1" smtClean="0"/>
              <a:t>applications</a:t>
            </a:r>
            <a:r>
              <a:rPr lang="es-ES" dirty="0" smtClean="0"/>
              <a:t> as standard </a:t>
            </a:r>
            <a:r>
              <a:rPr lang="es-ES" dirty="0" err="1" smtClean="0"/>
              <a:t>ellipsometry</a:t>
            </a:r>
            <a:r>
              <a:rPr lang="es-ES" dirty="0" smtClean="0"/>
              <a:t>, plus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handles</a:t>
            </a:r>
            <a:r>
              <a:rPr lang="es-ES" dirty="0" smtClean="0"/>
              <a:t> </a:t>
            </a:r>
            <a:r>
              <a:rPr lang="es-ES" dirty="0" err="1" smtClean="0"/>
              <a:t>accurately</a:t>
            </a:r>
            <a:r>
              <a:rPr lang="es-ES" dirty="0" smtClean="0"/>
              <a:t> </a:t>
            </a:r>
            <a:r>
              <a:rPr lang="es-ES" dirty="0" err="1" smtClean="0"/>
              <a:t>anisotropy</a:t>
            </a:r>
            <a:r>
              <a:rPr lang="es-ES" dirty="0" smtClean="0"/>
              <a:t> and </a:t>
            </a:r>
            <a:r>
              <a:rPr lang="es-ES" dirty="0" err="1" smtClean="0"/>
              <a:t>depolarization</a:t>
            </a:r>
            <a:r>
              <a:rPr lang="es-ES" dirty="0" smtClean="0"/>
              <a:t>. </a:t>
            </a:r>
            <a:r>
              <a:rPr lang="es-ES" dirty="0" err="1" smtClean="0"/>
              <a:t>Important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crystals</a:t>
            </a:r>
            <a:r>
              <a:rPr lang="es-ES" dirty="0" smtClean="0"/>
              <a:t>, </a:t>
            </a:r>
            <a:r>
              <a:rPr lang="es-ES" dirty="0" err="1" smtClean="0"/>
              <a:t>nanotechnology</a:t>
            </a:r>
            <a:r>
              <a:rPr lang="es-ES" dirty="0" smtClean="0"/>
              <a:t>, </a:t>
            </a:r>
            <a:r>
              <a:rPr lang="es-ES" dirty="0" err="1" smtClean="0"/>
              <a:t>scatterometry</a:t>
            </a:r>
            <a:r>
              <a:rPr lang="es-ES" dirty="0" smtClean="0"/>
              <a:t>, </a:t>
            </a:r>
            <a:r>
              <a:rPr lang="es-ES" dirty="0" err="1" smtClean="0"/>
              <a:t>etc</a:t>
            </a:r>
            <a:r>
              <a:rPr lang="es-E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040445" y="3426530"/>
            <a:ext cx="10042844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2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CuadroTexto 10"/>
          <p:cNvSpPr txBox="1"/>
          <p:nvPr/>
        </p:nvSpPr>
        <p:spPr>
          <a:xfrm>
            <a:off x="396315" y="5621004"/>
            <a:ext cx="4381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MMs</a:t>
            </a:r>
            <a:r>
              <a:rPr lang="es-ES" b="1" dirty="0" smtClean="0"/>
              <a:t> at normal-</a:t>
            </a:r>
            <a:r>
              <a:rPr lang="es-ES" b="1" dirty="0" err="1" smtClean="0"/>
              <a:t>incidence</a:t>
            </a:r>
            <a:r>
              <a:rPr lang="es-ES" b="1" dirty="0" smtClean="0"/>
              <a:t> </a:t>
            </a:r>
            <a:r>
              <a:rPr lang="es-ES" b="1" dirty="0" err="1" smtClean="0"/>
              <a:t>reflection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63561" y="2927077"/>
            <a:ext cx="51206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G. E. </a:t>
            </a:r>
            <a:r>
              <a:rPr lang="en-US" dirty="0" err="1" smtClean="0"/>
              <a:t>Jellison</a:t>
            </a:r>
            <a:r>
              <a:rPr lang="en-US" dirty="0" smtClean="0"/>
              <a:t> et </a:t>
            </a:r>
            <a:r>
              <a:rPr lang="en-US" dirty="0"/>
              <a:t>al., </a:t>
            </a:r>
            <a:r>
              <a:rPr lang="en-US" dirty="0" err="1" smtClean="0"/>
              <a:t>Phys</a:t>
            </a:r>
            <a:r>
              <a:rPr lang="en-US" dirty="0" smtClean="0"/>
              <a:t> Rev. B  84, 195439(2011)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MI Alonso et al., </a:t>
            </a:r>
            <a:r>
              <a:rPr lang="en-US" dirty="0"/>
              <a:t>Thin Solid Films </a:t>
            </a:r>
            <a:r>
              <a:rPr lang="en-US" dirty="0" smtClean="0"/>
              <a:t>571, 420-425 (2014)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G. E. </a:t>
            </a:r>
            <a:r>
              <a:rPr lang="es-ES" dirty="0" err="1" smtClean="0"/>
              <a:t>Jellison</a:t>
            </a:r>
            <a:r>
              <a:rPr lang="es-ES" dirty="0" smtClean="0"/>
              <a:t> et al.  J. </a:t>
            </a:r>
            <a:r>
              <a:rPr lang="es-ES" dirty="0" err="1" smtClean="0"/>
              <a:t>Appl</a:t>
            </a:r>
            <a:r>
              <a:rPr lang="es-ES" dirty="0" smtClean="0"/>
              <a:t>. </a:t>
            </a:r>
            <a:r>
              <a:rPr lang="es-ES" dirty="0" err="1" smtClean="0"/>
              <a:t>Phys</a:t>
            </a:r>
            <a:r>
              <a:rPr lang="es-ES" dirty="0" smtClean="0"/>
              <a:t>.  112, 063524 (2012)</a:t>
            </a:r>
            <a:endParaRPr lang="en-US" dirty="0"/>
          </a:p>
        </p:txBody>
      </p:sp>
      <p:sp>
        <p:nvSpPr>
          <p:cNvPr id="17" name="CuadroTexto 10"/>
          <p:cNvSpPr txBox="1"/>
          <p:nvPr/>
        </p:nvSpPr>
        <p:spPr>
          <a:xfrm>
            <a:off x="565675" y="6018531"/>
            <a:ext cx="501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O. Arteaga et al. </a:t>
            </a:r>
            <a:r>
              <a:rPr lang="es-ES" dirty="0" err="1" smtClean="0"/>
              <a:t>Opt</a:t>
            </a:r>
            <a:r>
              <a:rPr lang="es-ES" dirty="0" smtClean="0"/>
              <a:t>. </a:t>
            </a:r>
            <a:r>
              <a:rPr lang="es-ES" dirty="0" err="1" smtClean="0"/>
              <a:t>Let</a:t>
            </a:r>
            <a:r>
              <a:rPr lang="es-ES" dirty="0" smtClean="0"/>
              <a:t>. 39, 6050-6053 (2014)</a:t>
            </a:r>
            <a:endParaRPr lang="en-US" dirty="0"/>
          </a:p>
        </p:txBody>
      </p:sp>
      <p:sp>
        <p:nvSpPr>
          <p:cNvPr id="18" name="CuadroTexto 10"/>
          <p:cNvSpPr txBox="1"/>
          <p:nvPr/>
        </p:nvSpPr>
        <p:spPr>
          <a:xfrm>
            <a:off x="463561" y="1078252"/>
            <a:ext cx="501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MM </a:t>
            </a:r>
            <a:r>
              <a:rPr lang="es-ES" b="1" dirty="0" err="1" smtClean="0"/>
              <a:t>symmetries</a:t>
            </a:r>
            <a:endParaRPr lang="en-US" b="1" dirty="0"/>
          </a:p>
        </p:txBody>
      </p:sp>
      <p:sp>
        <p:nvSpPr>
          <p:cNvPr id="19" name="CuadroTexto 10"/>
          <p:cNvSpPr txBox="1"/>
          <p:nvPr/>
        </p:nvSpPr>
        <p:spPr>
          <a:xfrm>
            <a:off x="463561" y="1483038"/>
            <a:ext cx="5018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O. Arteaga, </a:t>
            </a:r>
            <a:r>
              <a:rPr lang="es-ES" dirty="0" err="1" smtClean="0"/>
              <a:t>Thin</a:t>
            </a:r>
            <a:r>
              <a:rPr lang="es-ES" dirty="0" smtClean="0"/>
              <a:t> Solid Films 571, 584-588 (2014)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H. C. van de </a:t>
            </a:r>
            <a:r>
              <a:rPr lang="es-ES" dirty="0" err="1" smtClean="0"/>
              <a:t>Hulst</a:t>
            </a:r>
            <a:r>
              <a:rPr lang="es-ES" dirty="0" smtClean="0"/>
              <a:t>, Light </a:t>
            </a:r>
            <a:r>
              <a:rPr lang="es-ES" dirty="0" err="1" smtClean="0"/>
              <a:t>scattering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particles</a:t>
            </a:r>
            <a:r>
              <a:rPr lang="es-ES" dirty="0" smtClean="0"/>
              <a:t>, New York, Dover (1981)</a:t>
            </a:r>
            <a:endParaRPr lang="en-US" dirty="0"/>
          </a:p>
        </p:txBody>
      </p:sp>
      <p:sp>
        <p:nvSpPr>
          <p:cNvPr id="21" name="CuadroTexto 10"/>
          <p:cNvSpPr txBox="1"/>
          <p:nvPr/>
        </p:nvSpPr>
        <p:spPr>
          <a:xfrm>
            <a:off x="396315" y="4680643"/>
            <a:ext cx="5018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R. </a:t>
            </a:r>
            <a:r>
              <a:rPr lang="es-ES" dirty="0" err="1" smtClean="0"/>
              <a:t>Ossikovski</a:t>
            </a:r>
            <a:r>
              <a:rPr lang="es-ES" dirty="0" smtClean="0"/>
              <a:t>, </a:t>
            </a:r>
            <a:r>
              <a:rPr lang="es-ES" dirty="0" err="1" smtClean="0"/>
              <a:t>Opt</a:t>
            </a:r>
            <a:r>
              <a:rPr lang="es-ES" dirty="0" smtClean="0"/>
              <a:t>. </a:t>
            </a:r>
            <a:r>
              <a:rPr lang="es-ES" dirty="0" err="1" smtClean="0"/>
              <a:t>Let</a:t>
            </a:r>
            <a:r>
              <a:rPr lang="es-ES" dirty="0" smtClean="0"/>
              <a:t>. 39,2330-2332 (2011).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O. Arteaga et al, </a:t>
            </a:r>
            <a:r>
              <a:rPr lang="es-ES" dirty="0" err="1" smtClean="0"/>
              <a:t>Opt</a:t>
            </a:r>
            <a:r>
              <a:rPr lang="es-ES" dirty="0" smtClean="0"/>
              <a:t>. </a:t>
            </a:r>
            <a:r>
              <a:rPr lang="es-ES" dirty="0" err="1" smtClean="0"/>
              <a:t>Let</a:t>
            </a:r>
            <a:r>
              <a:rPr lang="es-ES" dirty="0" smtClean="0"/>
              <a:t>. 35, 559-561 (2010)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J. </a:t>
            </a:r>
            <a:r>
              <a:rPr lang="es-ES" dirty="0" err="1" smtClean="0"/>
              <a:t>Schellman</a:t>
            </a:r>
            <a:r>
              <a:rPr lang="es-ES" dirty="0" smtClean="0"/>
              <a:t>, </a:t>
            </a:r>
            <a:r>
              <a:rPr lang="es-ES" dirty="0" err="1" smtClean="0"/>
              <a:t>Chem</a:t>
            </a:r>
            <a:r>
              <a:rPr lang="es-ES" dirty="0" smtClean="0"/>
              <a:t>. Rev.,  87, 1359-1399 (1987)</a:t>
            </a:r>
            <a:endParaRPr lang="en-US" dirty="0"/>
          </a:p>
        </p:txBody>
      </p:sp>
      <p:sp>
        <p:nvSpPr>
          <p:cNvPr id="22" name="CuadroTexto 10"/>
          <p:cNvSpPr txBox="1"/>
          <p:nvPr/>
        </p:nvSpPr>
        <p:spPr>
          <a:xfrm>
            <a:off x="6448838" y="1091562"/>
            <a:ext cx="501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MM </a:t>
            </a:r>
            <a:r>
              <a:rPr lang="es-ES" b="1" dirty="0" err="1" smtClean="0"/>
              <a:t>scatterometry</a:t>
            </a:r>
            <a:endParaRPr lang="en-US" b="1" dirty="0"/>
          </a:p>
        </p:txBody>
      </p:sp>
      <p:sp>
        <p:nvSpPr>
          <p:cNvPr id="23" name="CuadroTexto 10"/>
          <p:cNvSpPr txBox="1"/>
          <p:nvPr/>
        </p:nvSpPr>
        <p:spPr>
          <a:xfrm>
            <a:off x="6448838" y="1569189"/>
            <a:ext cx="5018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A. De </a:t>
            </a:r>
            <a:r>
              <a:rPr lang="es-ES" dirty="0" err="1" smtClean="0"/>
              <a:t>Martino</a:t>
            </a:r>
            <a:r>
              <a:rPr lang="es-ES" dirty="0" smtClean="0"/>
              <a:t> et al., </a:t>
            </a:r>
            <a:r>
              <a:rPr lang="es-ES" dirty="0" err="1" smtClean="0"/>
              <a:t>Proc</a:t>
            </a:r>
            <a:r>
              <a:rPr lang="es-ES" dirty="0" smtClean="0"/>
              <a:t>. SPIE 6922, 69221P (2008).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>
                <a:cs typeface="helvetica" panose="020B0604020202020204" pitchFamily="34" charset="0"/>
              </a:rPr>
              <a:t>S. </a:t>
            </a:r>
            <a:r>
              <a:rPr lang="es-ES" dirty="0" err="1">
                <a:cs typeface="helvetica" panose="020B0604020202020204" pitchFamily="34" charset="0"/>
              </a:rPr>
              <a:t>Liu</a:t>
            </a:r>
            <a:r>
              <a:rPr lang="es-ES" dirty="0">
                <a:cs typeface="helvetica" panose="020B0604020202020204" pitchFamily="34" charset="0"/>
              </a:rPr>
              <a:t>, et al., </a:t>
            </a:r>
            <a:r>
              <a:rPr lang="es-ES" sz="1600" dirty="0" err="1">
                <a:cs typeface="helvetica" panose="020B0604020202020204" pitchFamily="34" charset="0"/>
              </a:rPr>
              <a:t>Development</a:t>
            </a:r>
            <a:r>
              <a:rPr lang="es-ES" sz="1600" dirty="0">
                <a:cs typeface="helvetica" panose="020B0604020202020204" pitchFamily="34" charset="0"/>
              </a:rPr>
              <a:t> of a </a:t>
            </a:r>
            <a:r>
              <a:rPr lang="es-ES" sz="1600" dirty="0" err="1">
                <a:cs typeface="helvetica" panose="020B0604020202020204" pitchFamily="34" charset="0"/>
              </a:rPr>
              <a:t>broadband</a:t>
            </a:r>
            <a:r>
              <a:rPr lang="es-ES" sz="1600" dirty="0">
                <a:cs typeface="helvetica" panose="020B0604020202020204" pitchFamily="34" charset="0"/>
              </a:rPr>
              <a:t> </a:t>
            </a:r>
            <a:r>
              <a:rPr lang="es-ES" sz="1600" dirty="0" err="1">
                <a:cs typeface="helvetica" panose="020B0604020202020204" pitchFamily="34" charset="0"/>
              </a:rPr>
              <a:t>Mueller</a:t>
            </a:r>
            <a:r>
              <a:rPr lang="es-ES" sz="1600" dirty="0">
                <a:cs typeface="helvetica" panose="020B0604020202020204" pitchFamily="34" charset="0"/>
              </a:rPr>
              <a:t> </a:t>
            </a:r>
            <a:r>
              <a:rPr lang="es-ES" sz="1600" dirty="0" err="1">
                <a:cs typeface="helvetica" panose="020B0604020202020204" pitchFamily="34" charset="0"/>
              </a:rPr>
              <a:t>matrix</a:t>
            </a:r>
            <a:r>
              <a:rPr lang="es-ES" sz="1600" dirty="0">
                <a:cs typeface="helvetica" panose="020B0604020202020204" pitchFamily="34" charset="0"/>
              </a:rPr>
              <a:t> </a:t>
            </a:r>
            <a:r>
              <a:rPr lang="es-ES" sz="1600" dirty="0" err="1">
                <a:cs typeface="helvetica" panose="020B0604020202020204" pitchFamily="34" charset="0"/>
              </a:rPr>
              <a:t>ellipsometer</a:t>
            </a:r>
            <a:r>
              <a:rPr lang="es-ES" sz="1600" dirty="0">
                <a:cs typeface="helvetica" panose="020B0604020202020204" pitchFamily="34" charset="0"/>
              </a:rPr>
              <a:t> as a </a:t>
            </a:r>
            <a:r>
              <a:rPr lang="es-ES" sz="1600" dirty="0" err="1">
                <a:cs typeface="helvetica" panose="020B0604020202020204" pitchFamily="34" charset="0"/>
              </a:rPr>
              <a:t>powerful</a:t>
            </a:r>
            <a:r>
              <a:rPr lang="es-ES" sz="1600" dirty="0">
                <a:cs typeface="helvetica" panose="020B0604020202020204" pitchFamily="34" charset="0"/>
              </a:rPr>
              <a:t> </a:t>
            </a:r>
            <a:r>
              <a:rPr lang="es-ES" sz="1600" dirty="0" err="1">
                <a:cs typeface="helvetica" panose="020B0604020202020204" pitchFamily="34" charset="0"/>
              </a:rPr>
              <a:t>tool</a:t>
            </a:r>
            <a:r>
              <a:rPr lang="es-ES" sz="1600" dirty="0">
                <a:cs typeface="helvetica" panose="020B0604020202020204" pitchFamily="34" charset="0"/>
              </a:rPr>
              <a:t> </a:t>
            </a:r>
            <a:r>
              <a:rPr lang="es-ES" sz="1600" dirty="0" err="1">
                <a:cs typeface="helvetica" panose="020B0604020202020204" pitchFamily="34" charset="0"/>
              </a:rPr>
              <a:t>for</a:t>
            </a:r>
            <a:r>
              <a:rPr lang="es-ES" sz="1600" dirty="0">
                <a:cs typeface="helvetica" panose="020B0604020202020204" pitchFamily="34" charset="0"/>
              </a:rPr>
              <a:t> </a:t>
            </a:r>
            <a:r>
              <a:rPr lang="es-ES" sz="1600" dirty="0" err="1">
                <a:cs typeface="helvetica" panose="020B0604020202020204" pitchFamily="34" charset="0"/>
              </a:rPr>
              <a:t>nanostructure</a:t>
            </a:r>
            <a:r>
              <a:rPr lang="es-ES" sz="1600" dirty="0">
                <a:cs typeface="helvetica" panose="020B0604020202020204" pitchFamily="34" charset="0"/>
              </a:rPr>
              <a:t> </a:t>
            </a:r>
            <a:r>
              <a:rPr lang="es-ES" sz="1600" dirty="0" err="1">
                <a:cs typeface="helvetica" panose="020B0604020202020204" pitchFamily="34" charset="0"/>
              </a:rPr>
              <a:t>metrology</a:t>
            </a:r>
            <a:r>
              <a:rPr lang="es-ES" dirty="0">
                <a:cs typeface="helvetica" panose="020B0604020202020204" pitchFamily="34" charset="0"/>
              </a:rPr>
              <a:t>, </a:t>
            </a:r>
            <a:r>
              <a:rPr lang="es-ES" dirty="0" err="1">
                <a:cs typeface="helvetica" panose="020B0604020202020204" pitchFamily="34" charset="0"/>
              </a:rPr>
              <a:t>Thin</a:t>
            </a:r>
            <a:r>
              <a:rPr lang="es-ES" dirty="0">
                <a:cs typeface="helvetica" panose="020B0604020202020204" pitchFamily="34" charset="0"/>
              </a:rPr>
              <a:t> Solid Films , in </a:t>
            </a:r>
            <a:r>
              <a:rPr lang="es-ES" dirty="0" err="1">
                <a:cs typeface="helvetica" panose="020B0604020202020204" pitchFamily="34" charset="0"/>
              </a:rPr>
              <a:t>press</a:t>
            </a:r>
            <a:endParaRPr lang="en-US" dirty="0"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562774" y="377524"/>
            <a:ext cx="10042844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Some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further</a:t>
            </a:r>
            <a:r>
              <a:rPr lang="es-ES" sz="2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200" dirty="0" err="1" smtClean="0">
                <a:latin typeface="Aharoni" pitchFamily="2" charset="-79"/>
                <a:cs typeface="Aharoni" pitchFamily="2" charset="-79"/>
              </a:rPr>
              <a:t>references</a:t>
            </a:r>
            <a:endParaRPr lang="en-US" sz="22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6" name="CuadroTexto 10"/>
          <p:cNvSpPr txBox="1"/>
          <p:nvPr/>
        </p:nvSpPr>
        <p:spPr>
          <a:xfrm>
            <a:off x="463561" y="4314571"/>
            <a:ext cx="501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MMs</a:t>
            </a:r>
            <a:r>
              <a:rPr lang="es-ES" b="1" dirty="0" smtClean="0"/>
              <a:t> at normal </a:t>
            </a:r>
            <a:r>
              <a:rPr lang="es-ES" b="1" dirty="0" err="1" smtClean="0"/>
              <a:t>incidence</a:t>
            </a:r>
            <a:r>
              <a:rPr lang="es-ES" b="1" dirty="0" smtClean="0"/>
              <a:t> </a:t>
            </a:r>
            <a:r>
              <a:rPr lang="es-ES" b="1" dirty="0" err="1" smtClean="0"/>
              <a:t>transmission</a:t>
            </a:r>
            <a:endParaRPr lang="en-US" b="1" dirty="0"/>
          </a:p>
        </p:txBody>
      </p:sp>
      <p:sp>
        <p:nvSpPr>
          <p:cNvPr id="27" name="CuadroTexto 10"/>
          <p:cNvSpPr txBox="1"/>
          <p:nvPr/>
        </p:nvSpPr>
        <p:spPr>
          <a:xfrm>
            <a:off x="396315" y="2554832"/>
            <a:ext cx="501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DF of </a:t>
            </a:r>
            <a:r>
              <a:rPr lang="es-ES" b="1" dirty="0" err="1"/>
              <a:t>low</a:t>
            </a:r>
            <a:r>
              <a:rPr lang="es-ES" b="1" dirty="0"/>
              <a:t> </a:t>
            </a:r>
            <a:r>
              <a:rPr lang="es-ES" b="1" dirty="0" err="1"/>
              <a:t>symmetry</a:t>
            </a:r>
            <a:r>
              <a:rPr lang="es-ES" b="1" dirty="0"/>
              <a:t> </a:t>
            </a:r>
            <a:r>
              <a:rPr lang="es-ES" b="1" dirty="0" err="1"/>
              <a:t>crystals</a:t>
            </a:r>
            <a:endParaRPr lang="en-US" b="1" dirty="0"/>
          </a:p>
        </p:txBody>
      </p:sp>
      <p:sp>
        <p:nvSpPr>
          <p:cNvPr id="28" name="CuadroTexto 10"/>
          <p:cNvSpPr txBox="1"/>
          <p:nvPr/>
        </p:nvSpPr>
        <p:spPr>
          <a:xfrm>
            <a:off x="6448837" y="3138849"/>
            <a:ext cx="501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MM and </a:t>
            </a:r>
            <a:r>
              <a:rPr lang="es-ES" b="1" dirty="0" err="1" smtClean="0"/>
              <a:t>metamaterials</a:t>
            </a:r>
            <a:endParaRPr lang="en-US" b="1" dirty="0"/>
          </a:p>
        </p:txBody>
      </p:sp>
      <p:sp>
        <p:nvSpPr>
          <p:cNvPr id="29" name="CuadroTexto 10"/>
          <p:cNvSpPr txBox="1"/>
          <p:nvPr/>
        </p:nvSpPr>
        <p:spPr>
          <a:xfrm>
            <a:off x="6448838" y="3688772"/>
            <a:ext cx="5018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T. </a:t>
            </a:r>
            <a:r>
              <a:rPr lang="es-ES" dirty="0" err="1" smtClean="0"/>
              <a:t>Oates</a:t>
            </a:r>
            <a:r>
              <a:rPr lang="es-ES" dirty="0" smtClean="0"/>
              <a:t> et al., </a:t>
            </a:r>
            <a:r>
              <a:rPr lang="es-ES" dirty="0" err="1" smtClean="0"/>
              <a:t>Opt</a:t>
            </a:r>
            <a:r>
              <a:rPr lang="es-ES" dirty="0" smtClean="0"/>
              <a:t>. Mat. </a:t>
            </a:r>
            <a:r>
              <a:rPr lang="es-ES" dirty="0" err="1" smtClean="0"/>
              <a:t>Expr</a:t>
            </a:r>
            <a:r>
              <a:rPr lang="es-ES" dirty="0" smtClean="0"/>
              <a:t>. 2646, 2014.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cs typeface="helvetica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3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1 Título"/>
          <p:cNvSpPr txBox="1">
            <a:spLocks/>
          </p:cNvSpPr>
          <p:nvPr/>
        </p:nvSpPr>
        <p:spPr>
          <a:xfrm>
            <a:off x="562774" y="377524"/>
            <a:ext cx="10042844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haroni" panose="02010803020104030203" pitchFamily="2" charset="-79"/>
                <a:ea typeface="Batang" pitchFamily="18" charset="-127"/>
                <a:cs typeface="Aharoni" panose="02010803020104030203" pitchFamily="2" charset="-79"/>
              </a:rPr>
              <a:t>Acknowledgments</a:t>
            </a:r>
            <a:endParaRPr lang="en-US" sz="2400" b="1" u="sng" dirty="0">
              <a:latin typeface="Aharoni" panose="02010803020104030203" pitchFamily="2" charset="-79"/>
              <a:ea typeface="Batang" pitchFamily="18" charset="-127"/>
              <a:cs typeface="Aharoni" panose="02010803020104030203" pitchFamily="2" charset="-79"/>
            </a:endParaRPr>
          </a:p>
        </p:txBody>
      </p:sp>
      <p:pic>
        <p:nvPicPr>
          <p:cNvPr id="5" name="Picture 6" descr="http://blogs.bournemouth.ac.uk/research/files/2011/05/Logo_Marie-Curi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22" y="2644589"/>
            <a:ext cx="1655677" cy="160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http://aip.multiview.com/userlogo/aip/835079v1v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t="16891" r="13731" b="15724"/>
          <a:stretch/>
        </p:blipFill>
        <p:spPr bwMode="auto">
          <a:xfrm>
            <a:off x="1145120" y="4219736"/>
            <a:ext cx="2260121" cy="10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4 CuadroTexto"/>
          <p:cNvSpPr txBox="1"/>
          <p:nvPr/>
        </p:nvSpPr>
        <p:spPr>
          <a:xfrm>
            <a:off x="8312505" y="5450977"/>
            <a:ext cx="3322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 smtClean="0">
                <a:latin typeface="Arial" pitchFamily="34" charset="0"/>
                <a:cs typeface="Arial" pitchFamily="34" charset="0"/>
              </a:rPr>
              <a:t>oarteaga@ub.edu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http://www.mmpolarimetry.com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4" name="Picture 4" descr="http://www.ub.edu/fisica/imatges/patifisic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1"/>
          <a:stretch/>
        </p:blipFill>
        <p:spPr bwMode="auto">
          <a:xfrm>
            <a:off x="4572001" y="786013"/>
            <a:ext cx="7062824" cy="456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04716" y="1778900"/>
            <a:ext cx="402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R. </a:t>
            </a:r>
            <a:r>
              <a:rPr lang="es-ES" dirty="0" err="1" smtClean="0"/>
              <a:t>Ossikovski</a:t>
            </a:r>
            <a:r>
              <a:rPr lang="es-ES" dirty="0" smtClean="0"/>
              <a:t> (EP), A. Canillas (UB),</a:t>
            </a:r>
          </a:p>
          <a:p>
            <a:pPr algn="ctr"/>
            <a:r>
              <a:rPr lang="es-ES" dirty="0" smtClean="0"/>
              <a:t> S. </a:t>
            </a:r>
            <a:r>
              <a:rPr lang="es-ES" dirty="0" err="1" smtClean="0"/>
              <a:t>Nichols</a:t>
            </a:r>
            <a:r>
              <a:rPr lang="es-ES" dirty="0" smtClean="0"/>
              <a:t> (NYU) , G. E. </a:t>
            </a:r>
            <a:r>
              <a:rPr lang="es-ES" dirty="0" err="1" smtClean="0"/>
              <a:t>Jellison</a:t>
            </a:r>
            <a:r>
              <a:rPr lang="es-ES" dirty="0" smtClean="0"/>
              <a:t> (ORNL)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2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-50594" y="1498770"/>
            <a:ext cx="27622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1852</a:t>
            </a:r>
            <a:r>
              <a:rPr lang="en-US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ctr"/>
            <a:r>
              <a:rPr lang="en-US" b="0" i="0" u="none" strike="noStrike" dirty="0" smtClean="0">
                <a:effectLst/>
                <a:latin typeface="Arial" panose="020B0604020202020204" pitchFamily="34" charset="0"/>
              </a:rPr>
              <a:t>G </a:t>
            </a:r>
            <a:r>
              <a:rPr lang="en-US" dirty="0" err="1" smtClean="0">
                <a:latin typeface="Arial" panose="020B0604020202020204" pitchFamily="34" charset="0"/>
              </a:rPr>
              <a:t>G</a:t>
            </a:r>
            <a:r>
              <a:rPr lang="en-US" dirty="0" smtClean="0">
                <a:latin typeface="Arial" panose="020B0604020202020204" pitchFamily="34" charset="0"/>
              </a:rPr>
              <a:t>. Stokes (1819-1903)</a:t>
            </a:r>
          </a:p>
          <a:p>
            <a:pPr algn="ctr"/>
            <a:r>
              <a:rPr lang="en-US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  <p:pic>
        <p:nvPicPr>
          <p:cNvPr id="2050" name="Picture 2" descr="Ggstok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0" y="2313093"/>
            <a:ext cx="1437889" cy="195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22831" y="4348442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solidFill>
                  <a:srgbClr val="252525"/>
                </a:solidFill>
                <a:latin typeface="Arial" panose="020B0604020202020204" pitchFamily="34" charset="0"/>
              </a:rPr>
              <a:t>Stokes </a:t>
            </a:r>
            <a:r>
              <a:rPr lang="es-ES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Parameters</a:t>
            </a:r>
            <a:endParaRPr lang="en-US" dirty="0"/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2369573" y="1630955"/>
            <a:ext cx="864694" cy="24138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5855197" y="1357673"/>
            <a:ext cx="2656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200" b="1" dirty="0" smtClean="0"/>
              <a:t>1942</a:t>
            </a:r>
          </a:p>
          <a:p>
            <a:pPr algn="ctr"/>
            <a:r>
              <a:rPr lang="es-ES" dirty="0" smtClean="0"/>
              <a:t>Francis </a:t>
            </a:r>
            <a:r>
              <a:rPr lang="es-ES" dirty="0" err="1" smtClean="0"/>
              <a:t>Perrin</a:t>
            </a:r>
            <a:r>
              <a:rPr lang="es-ES" dirty="0" smtClean="0"/>
              <a:t> (1901-1992)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711701" y="1419229"/>
            <a:ext cx="25830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 smtClean="0"/>
              <a:t>1929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Paul </a:t>
            </a:r>
            <a:r>
              <a:rPr lang="es-ES" dirty="0" err="1" smtClean="0"/>
              <a:t>Soleillet</a:t>
            </a:r>
            <a:r>
              <a:rPr lang="es-ES" dirty="0" smtClean="0"/>
              <a:t> (1902-1992)</a:t>
            </a:r>
          </a:p>
        </p:txBody>
      </p:sp>
      <p:pic>
        <p:nvPicPr>
          <p:cNvPr id="2054" name="Picture 6" descr="http://www.atom.rmutphysics.com/charud/oldnews/259/image013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/>
        </p:blipFill>
        <p:spPr bwMode="auto">
          <a:xfrm>
            <a:off x="6459793" y="2096337"/>
            <a:ext cx="1476896" cy="21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cto de flecha 12"/>
          <p:cNvCxnSpPr/>
          <p:nvPr/>
        </p:nvCxnSpPr>
        <p:spPr>
          <a:xfrm>
            <a:off x="4772149" y="1630153"/>
            <a:ext cx="1470840" cy="802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9093713" y="1097283"/>
            <a:ext cx="275840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dirty="0" smtClean="0"/>
          </a:p>
          <a:p>
            <a:pPr algn="ctr"/>
            <a:r>
              <a:rPr lang="es-ES" sz="2200" b="1" dirty="0" smtClean="0"/>
              <a:t>1943</a:t>
            </a:r>
            <a:endParaRPr lang="es-ES" sz="2200" b="1" dirty="0"/>
          </a:p>
          <a:p>
            <a:pPr algn="ctr"/>
            <a:r>
              <a:rPr lang="es-ES" dirty="0" smtClean="0"/>
              <a:t>Hans </a:t>
            </a:r>
            <a:r>
              <a:rPr lang="es-ES" dirty="0" err="1" smtClean="0"/>
              <a:t>Mueller</a:t>
            </a:r>
            <a:r>
              <a:rPr lang="es-ES" dirty="0" smtClean="0"/>
              <a:t> (1900-1965)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610" y="2231966"/>
            <a:ext cx="1676657" cy="2116476"/>
          </a:xfrm>
          <a:prstGeom prst="rect">
            <a:avLst/>
          </a:prstGeom>
        </p:spPr>
      </p:pic>
      <p:cxnSp>
        <p:nvCxnSpPr>
          <p:cNvPr id="17" name="Conector recto de flecha 16"/>
          <p:cNvCxnSpPr/>
          <p:nvPr/>
        </p:nvCxnSpPr>
        <p:spPr>
          <a:xfrm>
            <a:off x="8065682" y="1620122"/>
            <a:ext cx="1470840" cy="802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vignette3.wikia.nocookie.net/melissadelacruzsbluebloods/images/d/dd/Unknown.png/revision/latest?cb=201407180913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73" y="2345384"/>
            <a:ext cx="1122951" cy="15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9245600" y="4460403"/>
            <a:ext cx="2505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K. </a:t>
            </a:r>
            <a:r>
              <a:rPr lang="en-US" sz="1200" dirty="0" err="1" smtClean="0"/>
              <a:t>Järrendahl</a:t>
            </a:r>
            <a:r>
              <a:rPr lang="en-US" sz="1200" dirty="0" smtClean="0"/>
              <a:t> and B. </a:t>
            </a:r>
            <a:r>
              <a:rPr lang="en-US" sz="1200" dirty="0" err="1" smtClean="0"/>
              <a:t>Kahr</a:t>
            </a:r>
            <a:r>
              <a:rPr lang="en-US" sz="1200" dirty="0" smtClean="0"/>
              <a:t>, </a:t>
            </a:r>
            <a:r>
              <a:rPr lang="en-US" sz="1200" dirty="0" err="1" smtClean="0"/>
              <a:t>Woollam</a:t>
            </a:r>
            <a:r>
              <a:rPr lang="en-US" sz="1200" dirty="0" smtClean="0"/>
              <a:t> newsletter, February 2011, pp. 8–9</a:t>
            </a:r>
            <a:endParaRPr lang="en-US" sz="1200" dirty="0"/>
          </a:p>
        </p:txBody>
      </p:sp>
      <p:sp>
        <p:nvSpPr>
          <p:cNvPr id="15" name="Rectángulo 14"/>
          <p:cNvSpPr/>
          <p:nvPr/>
        </p:nvSpPr>
        <p:spPr>
          <a:xfrm>
            <a:off x="6044303" y="4388690"/>
            <a:ext cx="23078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F. Perrin, J. Phys. Rad. 3, 41 (1942)</a:t>
            </a:r>
            <a:endParaRPr lang="en-US" sz="1200" dirty="0"/>
          </a:p>
        </p:txBody>
      </p:sp>
      <p:sp>
        <p:nvSpPr>
          <p:cNvPr id="16" name="Rectángulo 15"/>
          <p:cNvSpPr/>
          <p:nvPr/>
        </p:nvSpPr>
        <p:spPr>
          <a:xfrm>
            <a:off x="2871436" y="4348442"/>
            <a:ext cx="24041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P. </a:t>
            </a:r>
            <a:r>
              <a:rPr lang="en-US" sz="1200" dirty="0" err="1" smtClean="0"/>
              <a:t>Soleillet</a:t>
            </a:r>
            <a:r>
              <a:rPr lang="en-US" sz="1200" dirty="0" smtClean="0"/>
              <a:t>, Ann. Phys. 12, 23 (1929)</a:t>
            </a:r>
            <a:endParaRPr lang="en-US" sz="12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1951" y="5454918"/>
            <a:ext cx="3680050" cy="467699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9245600" y="4855074"/>
            <a:ext cx="2922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H. Mueller, Report no. 2 of OSR project OEMsr-576 (1943)</a:t>
            </a:r>
            <a:endParaRPr lang="en-US" sz="1200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8015" y="4680118"/>
            <a:ext cx="2611199" cy="141312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7142" y="5499683"/>
            <a:ext cx="3805614" cy="62897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7142" y="4607565"/>
            <a:ext cx="3630443" cy="792909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624115" y="551726"/>
            <a:ext cx="337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Historical</a:t>
            </a:r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introduction</a:t>
            </a:r>
            <a:endParaRPr lang="es-ES" sz="24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1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0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624115" y="1359019"/>
            <a:ext cx="4816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0" i="0" dirty="0" smtClean="0">
                <a:solidFill>
                  <a:srgbClr val="333333"/>
                </a:solidFill>
                <a:effectLst/>
              </a:rPr>
              <a:t>P. S. </a:t>
            </a:r>
            <a:r>
              <a:rPr lang="fr-FR" b="0" i="0" dirty="0" err="1" smtClean="0">
                <a:solidFill>
                  <a:srgbClr val="333333"/>
                </a:solidFill>
                <a:effectLst/>
              </a:rPr>
              <a:t>Hauge</a:t>
            </a:r>
            <a:r>
              <a:rPr lang="fr-FR" b="0" i="0" dirty="0" smtClean="0">
                <a:solidFill>
                  <a:srgbClr val="333333"/>
                </a:solidFill>
                <a:effectLst/>
              </a:rPr>
              <a:t>, </a:t>
            </a:r>
            <a:r>
              <a:rPr lang="fr-FR" b="0" i="0" dirty="0" err="1" smtClean="0">
                <a:solidFill>
                  <a:srgbClr val="333333"/>
                </a:solidFill>
                <a:effectLst/>
              </a:rPr>
              <a:t>Opt</a:t>
            </a:r>
            <a:r>
              <a:rPr lang="fr-FR" b="0" i="0" dirty="0" smtClean="0">
                <a:solidFill>
                  <a:srgbClr val="333333"/>
                </a:solidFill>
                <a:effectLst/>
              </a:rPr>
              <a:t>. Commun. 17, 74 (1976).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R. M. A. </a:t>
            </a:r>
            <a:r>
              <a:rPr lang="en-US" dirty="0" err="1"/>
              <a:t>Azzam</a:t>
            </a:r>
            <a:r>
              <a:rPr lang="en-US" dirty="0"/>
              <a:t>, </a:t>
            </a:r>
            <a:r>
              <a:rPr lang="en-US" dirty="0" smtClean="0"/>
              <a:t>Opt</a:t>
            </a:r>
            <a:r>
              <a:rPr lang="en-US" dirty="0"/>
              <a:t>. Lett. </a:t>
            </a:r>
            <a:r>
              <a:rPr lang="en-US" b="1" dirty="0"/>
              <a:t>2</a:t>
            </a:r>
            <a:r>
              <a:rPr lang="en-US" dirty="0"/>
              <a:t>, 148-150 (1978</a:t>
            </a:r>
            <a:r>
              <a:rPr lang="en-US" dirty="0" smtClean="0"/>
              <a:t>).</a:t>
            </a:r>
            <a:r>
              <a:rPr lang="en-US" dirty="0"/>
              <a:t> 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118754" y="1338860"/>
            <a:ext cx="4569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Instrumental </a:t>
            </a:r>
            <a:r>
              <a:rPr lang="es-ES" dirty="0" err="1" smtClean="0"/>
              <a:t>papers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dual </a:t>
            </a:r>
            <a:r>
              <a:rPr lang="es-ES" dirty="0" err="1" smtClean="0"/>
              <a:t>rotating</a:t>
            </a:r>
            <a:r>
              <a:rPr lang="es-ES" dirty="0" smtClean="0"/>
              <a:t> </a:t>
            </a:r>
            <a:r>
              <a:rPr lang="es-ES" dirty="0" err="1" smtClean="0"/>
              <a:t>compensator</a:t>
            </a:r>
            <a:r>
              <a:rPr lang="es-ES" dirty="0" smtClean="0"/>
              <a:t> </a:t>
            </a:r>
            <a:r>
              <a:rPr lang="es-ES" dirty="0" err="1" smtClean="0"/>
              <a:t>technique</a:t>
            </a:r>
            <a:endParaRPr lang="en-US" dirty="0"/>
          </a:p>
        </p:txBody>
      </p:sp>
      <p:pic>
        <p:nvPicPr>
          <p:cNvPr id="4098" name="Picture 2" descr="http://charts.webofknowledge.com/ChartServer/draw?SessionID=W1LDmEAJws9iuLRwsrq&amp;Product=UA&amp;GraphID=PI_BarChart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31" y="3113192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190889" y="2747323"/>
            <a:ext cx="298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“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 </a:t>
            </a:r>
            <a:r>
              <a:rPr lang="es-ES" dirty="0" err="1" smtClean="0"/>
              <a:t>ellipsometry</a:t>
            </a:r>
            <a:r>
              <a:rPr lang="es-ES" dirty="0" smtClean="0"/>
              <a:t>”</a:t>
            </a:r>
            <a:endParaRPr lang="en-US" dirty="0"/>
          </a:p>
        </p:txBody>
      </p:sp>
      <p:pic>
        <p:nvPicPr>
          <p:cNvPr id="4100" name="Picture 4" descr="http://charts.webofknowledge.com/ChartServer/draw?SessionID=W1LDmEAJws9iuLRwsrq&amp;Product=UA&amp;GraphID=PI_BarChart_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59" y="3113192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86955" y="5940204"/>
            <a:ext cx="318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Web of </a:t>
            </a:r>
            <a:r>
              <a:rPr lang="es-ES" dirty="0" err="1" smtClean="0"/>
              <a:t>Science</a:t>
            </a:r>
            <a:r>
              <a:rPr lang="es-ES" dirty="0" smtClean="0"/>
              <a:t> </a:t>
            </a:r>
            <a:r>
              <a:rPr lang="es-ES" dirty="0" err="1" smtClean="0"/>
              <a:t>Citation</a:t>
            </a:r>
            <a:r>
              <a:rPr lang="es-ES" dirty="0" smtClean="0"/>
              <a:t> </a:t>
            </a:r>
            <a:r>
              <a:rPr lang="es-ES" dirty="0" err="1" smtClean="0"/>
              <a:t>Reports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76214" y="2747323"/>
            <a:ext cx="271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“</a:t>
            </a:r>
            <a:r>
              <a:rPr lang="es-ES" dirty="0" err="1" smtClean="0"/>
              <a:t>Generalized</a:t>
            </a:r>
            <a:r>
              <a:rPr lang="es-ES" dirty="0" smtClean="0"/>
              <a:t> </a:t>
            </a:r>
            <a:r>
              <a:rPr lang="es-ES" dirty="0" err="1" smtClean="0"/>
              <a:t>ellipsometry</a:t>
            </a:r>
            <a:r>
              <a:rPr lang="es-ES" dirty="0" smtClean="0"/>
              <a:t>”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624115" y="551726"/>
            <a:ext cx="337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Historical</a:t>
            </a:r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introduction</a:t>
            </a:r>
            <a:endParaRPr lang="es-ES" sz="24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pic>
        <p:nvPicPr>
          <p:cNvPr id="26626" name="Picture 2" descr="http://charts.webofknowledge.com/ChartServer/draw?SessionID=Z18PYtgznL9DQoIT6PR&amp;Product=UA&amp;GraphID=TC_BarChart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887" y="3249395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7239615" y="2883526"/>
            <a:ext cx="432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“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 </a:t>
            </a:r>
            <a:r>
              <a:rPr lang="es-ES" dirty="0" err="1" smtClean="0"/>
              <a:t>spectroscopic</a:t>
            </a:r>
            <a:r>
              <a:rPr lang="es-ES" dirty="0" smtClean="0"/>
              <a:t> </a:t>
            </a:r>
            <a:r>
              <a:rPr lang="es-ES" dirty="0" err="1" smtClean="0"/>
              <a:t>ellipsometry</a:t>
            </a:r>
            <a:r>
              <a:rPr lang="es-E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767113" y="2852448"/>
            <a:ext cx="9357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Basic concepts about Mueller matrices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241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846158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Basic concepts about Mueller matrices 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859286"/>
              </p:ext>
            </p:extLst>
          </p:nvPr>
        </p:nvGraphicFramePr>
        <p:xfrm>
          <a:off x="512515" y="1278832"/>
          <a:ext cx="6283684" cy="1848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1" name="Ecuación" r:id="rId4" imgW="3187440" imgH="939600" progId="Equation.3">
                  <p:embed/>
                </p:oleObj>
              </mc:Choice>
              <mc:Fallback>
                <p:oleObj name="Ecuación" r:id="rId4" imgW="318744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515" y="1278832"/>
                        <a:ext cx="6283684" cy="184822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6 CuadroTexto"/>
          <p:cNvSpPr txBox="1"/>
          <p:nvPr/>
        </p:nvSpPr>
        <p:spPr>
          <a:xfrm>
            <a:off x="7606461" y="1387337"/>
            <a:ext cx="29370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s-ES" sz="2000" dirty="0" smtClean="0"/>
              <a:t>  </a:t>
            </a:r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Intensity</a:t>
            </a: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s-ES" sz="2000" dirty="0" smtClean="0"/>
              <a:t>  </a:t>
            </a:r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Degree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polarization</a:t>
            </a: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s-ES" sz="20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Azimuth</a:t>
            </a: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s-ES" sz="20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Ellipticity</a:t>
            </a: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069950"/>
              </p:ext>
            </p:extLst>
          </p:nvPr>
        </p:nvGraphicFramePr>
        <p:xfrm>
          <a:off x="2813161" y="3882893"/>
          <a:ext cx="3983038" cy="2151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2" name="Ecuación" r:id="rId6" imgW="1739880" imgH="939600" progId="Equation.3">
                  <p:embed/>
                </p:oleObj>
              </mc:Choice>
              <mc:Fallback>
                <p:oleObj name="Ecuación" r:id="rId6" imgW="173988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3161" y="3882893"/>
                        <a:ext cx="3983038" cy="215162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606902"/>
              </p:ext>
            </p:extLst>
          </p:nvPr>
        </p:nvGraphicFramePr>
        <p:xfrm>
          <a:off x="850376" y="4720825"/>
          <a:ext cx="15970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" name="Ecuación" r:id="rId8" imgW="723600" imgH="228600" progId="Equation.3">
                  <p:embed/>
                </p:oleObj>
              </mc:Choice>
              <mc:Fallback>
                <p:oleObj name="Ecuación" r:id="rId8" imgW="723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376" y="4720825"/>
                        <a:ext cx="1597025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8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29440" y="3513561"/>
            <a:ext cx="1917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No </a:t>
            </a:r>
            <a:r>
              <a:rPr lang="es-ES" dirty="0" err="1" smtClean="0"/>
              <a:t>depolarization</a:t>
            </a:r>
            <a:r>
              <a:rPr lang="es-ES" dirty="0" smtClean="0"/>
              <a:t>:</a:t>
            </a:r>
            <a:endParaRPr lang="en-US" dirty="0"/>
          </a:p>
        </p:txBody>
      </p:sp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654793"/>
              </p:ext>
            </p:extLst>
          </p:nvPr>
        </p:nvGraphicFramePr>
        <p:xfrm>
          <a:off x="2544763" y="3505200"/>
          <a:ext cx="1797050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4" name="Ecuación" r:id="rId11" imgW="1193760" imgH="266400" progId="Equation.3">
                  <p:embed/>
                </p:oleObj>
              </mc:Choice>
              <mc:Fallback>
                <p:oleObj name="Ecuación" r:id="rId11" imgW="11937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3505200"/>
                        <a:ext cx="1797050" cy="401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/>
          <p:cNvSpPr/>
          <p:nvPr/>
        </p:nvSpPr>
        <p:spPr>
          <a:xfrm>
            <a:off x="7271598" y="4604636"/>
            <a:ext cx="3948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Phenomenological description of any scattering experiment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69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10042844" cy="84615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Basic concepts about Mueller matrices. No depolarization 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85720" y="1143000"/>
            <a:ext cx="633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 </a:t>
            </a:r>
            <a:r>
              <a:rPr lang="es-ES" dirty="0" err="1" smtClean="0"/>
              <a:t>nondepolarizing</a:t>
            </a:r>
            <a:r>
              <a:rPr lang="es-ES" dirty="0" smtClean="0"/>
              <a:t> </a:t>
            </a:r>
            <a:r>
              <a:rPr lang="es-ES" dirty="0" err="1" smtClean="0"/>
              <a:t>Mueller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called</a:t>
            </a:r>
            <a:r>
              <a:rPr lang="es-ES" dirty="0" smtClean="0"/>
              <a:t> a </a:t>
            </a:r>
            <a:r>
              <a:rPr lang="es-ES" b="1" dirty="0" err="1" smtClean="0"/>
              <a:t>Mueller</a:t>
            </a:r>
            <a:r>
              <a:rPr lang="es-ES" b="1" dirty="0" smtClean="0"/>
              <a:t>-Jones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285720" y="1856509"/>
            <a:ext cx="130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Equivalence</a:t>
            </a:r>
            <a:endParaRPr lang="en-US" dirty="0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808721"/>
              </p:ext>
            </p:extLst>
          </p:nvPr>
        </p:nvGraphicFramePr>
        <p:xfrm>
          <a:off x="1371600" y="2225675"/>
          <a:ext cx="159702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2" name="Ecuación" r:id="rId4" imgW="723600" imgH="228600" progId="Equation.3">
                  <p:embed/>
                </p:oleObj>
              </mc:Choice>
              <mc:Fallback>
                <p:oleObj name="Ecuación" r:id="rId4" imgW="723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225675"/>
                        <a:ext cx="1597025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8819056"/>
              </p:ext>
            </p:extLst>
          </p:nvPr>
        </p:nvGraphicFramePr>
        <p:xfrm>
          <a:off x="4040188" y="2225675"/>
          <a:ext cx="15144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3" name="Ecuación" r:id="rId6" imgW="685800" imgH="228600" progId="Equation.3">
                  <p:embed/>
                </p:oleObj>
              </mc:Choice>
              <mc:Fallback>
                <p:oleObj name="Ecuación" r:id="rId6" imgW="685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188" y="2225675"/>
                        <a:ext cx="1514475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lecha izquierda y derecha 8"/>
          <p:cNvSpPr/>
          <p:nvPr/>
        </p:nvSpPr>
        <p:spPr>
          <a:xfrm>
            <a:off x="3168366" y="2409439"/>
            <a:ext cx="658091" cy="1360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813957"/>
              </p:ext>
            </p:extLst>
          </p:nvPr>
        </p:nvGraphicFramePr>
        <p:xfrm>
          <a:off x="4097338" y="2911475"/>
          <a:ext cx="1906587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4" name="Ecuación" r:id="rId8" imgW="863280" imgH="482400" progId="Equation.3">
                  <p:embed/>
                </p:oleObj>
              </mc:Choice>
              <mc:Fallback>
                <p:oleObj name="Ecuación" r:id="rId8" imgW="8632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338" y="2911475"/>
                        <a:ext cx="1906587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6067034" y="3207328"/>
            <a:ext cx="181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i</a:t>
            </a:r>
            <a:r>
              <a:rPr lang="es-ES" dirty="0" err="1" smtClean="0"/>
              <a:t>s</a:t>
            </a:r>
            <a:r>
              <a:rPr lang="es-ES" dirty="0" smtClean="0"/>
              <a:t> 2x2 </a:t>
            </a:r>
            <a:r>
              <a:rPr lang="es-ES" dirty="0" err="1" smtClean="0"/>
              <a:t>complex</a:t>
            </a:r>
            <a:r>
              <a:rPr lang="es-ES" dirty="0" smtClean="0"/>
              <a:t> </a:t>
            </a:r>
            <a:r>
              <a:rPr lang="es-ES" dirty="0" err="1" smtClean="0"/>
              <a:t>matrix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532125" y="3257922"/>
            <a:ext cx="1510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M</a:t>
            </a:r>
            <a:r>
              <a:rPr lang="es-ES" sz="2000" dirty="0" smtClean="0"/>
              <a:t> </a:t>
            </a:r>
            <a:r>
              <a:rPr lang="es-ES" sz="2000" dirty="0" err="1" smtClean="0"/>
              <a:t>is</a:t>
            </a:r>
            <a:r>
              <a:rPr lang="es-ES" sz="2000" dirty="0" smtClean="0"/>
              <a:t> 4x4 real</a:t>
            </a:r>
            <a:endParaRPr lang="en-US" sz="2000" dirty="0"/>
          </a:p>
        </p:txBody>
      </p:sp>
      <p:sp>
        <p:nvSpPr>
          <p:cNvPr id="13" name="Flecha izquierda y derecha 12"/>
          <p:cNvSpPr/>
          <p:nvPr/>
        </p:nvSpPr>
        <p:spPr>
          <a:xfrm>
            <a:off x="3109990" y="3391994"/>
            <a:ext cx="658091" cy="1360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85720" y="4260273"/>
            <a:ext cx="161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Transformation</a:t>
            </a:r>
            <a:endParaRPr lang="en-US" dirty="0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624835"/>
              </p:ext>
            </p:extLst>
          </p:nvPr>
        </p:nvGraphicFramePr>
        <p:xfrm>
          <a:off x="1516063" y="5073735"/>
          <a:ext cx="25241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5" name="Ecuación" r:id="rId10" imgW="1143000" imgH="228600" progId="Equation.3">
                  <p:embed/>
                </p:oleObj>
              </mc:Choice>
              <mc:Fallback>
                <p:oleObj name="Ecuación" r:id="rId10" imgW="1143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6063" y="5073735"/>
                        <a:ext cx="2524125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948207"/>
              </p:ext>
            </p:extLst>
          </p:nvPr>
        </p:nvGraphicFramePr>
        <p:xfrm>
          <a:off x="4261861" y="4561795"/>
          <a:ext cx="2354695" cy="1614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6" name="Ecuación" r:id="rId12" imgW="1333440" imgH="914400" progId="Equation.3">
                  <p:embed/>
                </p:oleObj>
              </mc:Choice>
              <mc:Fallback>
                <p:oleObj name="Ecuación" r:id="rId12" imgW="13334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1861" y="4561795"/>
                        <a:ext cx="2354695" cy="16148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7670182" y="2049714"/>
            <a:ext cx="376151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/>
              <a:t>A Jones </a:t>
            </a:r>
            <a:r>
              <a:rPr lang="es-ES" sz="2200" dirty="0" err="1" smtClean="0"/>
              <a:t>or</a:t>
            </a:r>
            <a:r>
              <a:rPr lang="es-ES" sz="2200" dirty="0" smtClean="0"/>
              <a:t> </a:t>
            </a:r>
            <a:r>
              <a:rPr lang="es-ES" sz="2200" dirty="0" err="1" smtClean="0"/>
              <a:t>Mueller</a:t>
            </a:r>
            <a:r>
              <a:rPr lang="es-ES" sz="2200" dirty="0" smtClean="0"/>
              <a:t>-Jones </a:t>
            </a:r>
            <a:r>
              <a:rPr lang="es-ES" sz="2200" dirty="0" err="1" smtClean="0"/>
              <a:t>Jones</a:t>
            </a:r>
            <a:r>
              <a:rPr lang="es-ES" sz="2200" dirty="0" smtClean="0"/>
              <a:t> </a:t>
            </a:r>
            <a:r>
              <a:rPr lang="es-ES" sz="2200" dirty="0" err="1" smtClean="0"/>
              <a:t>depends</a:t>
            </a:r>
            <a:r>
              <a:rPr lang="es-ES" sz="2200" dirty="0" smtClean="0"/>
              <a:t> </a:t>
            </a:r>
            <a:r>
              <a:rPr lang="es-ES" sz="2200" dirty="0" err="1" smtClean="0"/>
              <a:t>on</a:t>
            </a:r>
            <a:r>
              <a:rPr lang="es-ES" sz="2200" dirty="0" smtClean="0"/>
              <a:t> 6-7 </a:t>
            </a:r>
            <a:r>
              <a:rPr lang="es-ES" sz="2200" dirty="0" err="1" smtClean="0"/>
              <a:t>parameters</a:t>
            </a:r>
            <a:r>
              <a:rPr lang="es-ES" sz="2200" dirty="0" smtClean="0"/>
              <a:t>.</a:t>
            </a:r>
          </a:p>
          <a:p>
            <a:pPr algn="ctr"/>
            <a:endParaRPr lang="es-ES" dirty="0"/>
          </a:p>
        </p:txBody>
      </p:sp>
      <p:sp>
        <p:nvSpPr>
          <p:cNvPr id="22" name="Llamada rectangular redondeada 21"/>
          <p:cNvSpPr/>
          <p:nvPr/>
        </p:nvSpPr>
        <p:spPr>
          <a:xfrm>
            <a:off x="8374613" y="3207328"/>
            <a:ext cx="2341448" cy="1359714"/>
          </a:xfrm>
          <a:prstGeom prst="wedgeRoundRectCallout">
            <a:avLst>
              <a:gd name="adj1" fmla="val -39313"/>
              <a:gd name="adj2" fmla="val -6101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8374612" y="3254435"/>
            <a:ext cx="2341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 smtClean="0"/>
              <a:t>But</a:t>
            </a:r>
            <a:r>
              <a:rPr lang="es-ES" dirty="0" smtClean="0"/>
              <a:t> note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16 </a:t>
            </a:r>
            <a:r>
              <a:rPr lang="es-ES" dirty="0" err="1" smtClean="0"/>
              <a:t>elements</a:t>
            </a:r>
            <a:r>
              <a:rPr lang="es-ES" dirty="0" smtClean="0"/>
              <a:t> of a </a:t>
            </a:r>
            <a:r>
              <a:rPr lang="es-ES" dirty="0" err="1" smtClean="0"/>
              <a:t>Mueller</a:t>
            </a:r>
            <a:r>
              <a:rPr lang="es-ES" dirty="0" smtClean="0"/>
              <a:t>-Jones </a:t>
            </a:r>
            <a:r>
              <a:rPr lang="es-ES" dirty="0" err="1" smtClean="0"/>
              <a:t>matrix</a:t>
            </a:r>
            <a:r>
              <a:rPr lang="es-ES" dirty="0" smtClean="0"/>
              <a:t> can be </a:t>
            </a:r>
            <a:r>
              <a:rPr lang="es-ES" dirty="0" err="1" smtClean="0"/>
              <a:t>still</a:t>
            </a:r>
            <a:r>
              <a:rPr lang="es-ES" dirty="0" smtClean="0"/>
              <a:t>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different</a:t>
            </a:r>
            <a:r>
              <a:rPr lang="es-ES" dirty="0" smtClean="0"/>
              <a:t>!</a:t>
            </a:r>
            <a:endParaRPr lang="en-US" dirty="0"/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285720" y="214290"/>
            <a:ext cx="8229600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67266" y="6408174"/>
            <a:ext cx="11336867" cy="389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4"/>
          <a:srcRect l="420" t="8351" b="8612"/>
          <a:stretch/>
        </p:blipFill>
        <p:spPr>
          <a:xfrm>
            <a:off x="3225799" y="6466046"/>
            <a:ext cx="6019800" cy="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4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19177</TotalTime>
  <Words>2433</Words>
  <Application>Microsoft Office PowerPoint</Application>
  <PresentationFormat>Custom</PresentationFormat>
  <Paragraphs>377</Paragraphs>
  <Slides>47</Slides>
  <Notes>47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Tema de Office</vt:lpstr>
      <vt:lpstr>Ecuación</vt:lpstr>
      <vt:lpstr>Equation</vt:lpstr>
      <vt:lpstr>Formula</vt:lpstr>
      <vt:lpstr>Tutorial sesion:    Mueller Matrix Ellipsometry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concepts about Mueller matrices </vt:lpstr>
      <vt:lpstr>Basic concepts about Mueller matrices. No depolarization </vt:lpstr>
      <vt:lpstr>Basic concepts about Mueller matrices. No depolarization and isotropy </vt:lpstr>
      <vt:lpstr>Basic concepts about Mueller matrices. Depolarization</vt:lpstr>
      <vt:lpstr>PowerPoint Presentation</vt:lpstr>
      <vt:lpstr>Mueller matrix ellipsometry instrumentation</vt:lpstr>
      <vt:lpstr>Mueller matrix ellipsometry instrumentation</vt:lpstr>
      <vt:lpstr>Mueller matrix ellipsometry instrumentation</vt:lpstr>
      <vt:lpstr>PowerPoint Presentation</vt:lpstr>
      <vt:lpstr>Further insights. Measurement and simulations</vt:lpstr>
      <vt:lpstr>Further insights. Measurement and simulations</vt:lpstr>
      <vt:lpstr>Further insights. Measurement and simulations. Example</vt:lpstr>
      <vt:lpstr>Further insights. Measurement and simulations. Example</vt:lpstr>
      <vt:lpstr>PowerPoint Presentation</vt:lpstr>
      <vt:lpstr>PowerPoint Presentation</vt:lpstr>
      <vt:lpstr>Mueller matrix symmetries and anisotropy</vt:lpstr>
      <vt:lpstr>Mueller matrix symmetries and anisotropy</vt:lpstr>
      <vt:lpstr>Mueller matrix symmetries and anisotropy</vt:lpstr>
      <vt:lpstr>Mueller matrix symmetries and anisotropy</vt:lpstr>
      <vt:lpstr>PowerPoint Presentation</vt:lpstr>
      <vt:lpstr>Applications and examples. A general idea about anisotropy</vt:lpstr>
      <vt:lpstr>Applications. Dielectric tensor of crystals</vt:lpstr>
      <vt:lpstr>Applications. Dielectric tensor of crystals</vt:lpstr>
      <vt:lpstr>Applications. Dielectric tensor of crystals</vt:lpstr>
      <vt:lpstr>Applications. Dielectric tensor of crystals</vt:lpstr>
      <vt:lpstr>Monoclinic CdWO4</vt:lpstr>
      <vt:lpstr>Mueller matrix Scatterometry</vt:lpstr>
      <vt:lpstr>Mueller matrix Scatterometry</vt:lpstr>
      <vt:lpstr>Mueller matrix Scatterometry</vt:lpstr>
      <vt:lpstr>Helicoidal Bragg reflectors</vt:lpstr>
      <vt:lpstr>Helicoidal Bragg reflectors</vt:lpstr>
      <vt:lpstr>Helicoidal Bragg reflectors</vt:lpstr>
      <vt:lpstr>Plasmonic nanostructures</vt:lpstr>
      <vt:lpstr>Plasmonic nanostructures</vt:lpstr>
      <vt:lpstr>Plasmonic nanostructures</vt:lpstr>
      <vt:lpstr>Plasmonic nanostructures</vt:lpstr>
      <vt:lpstr>I have a isotropic sample, should I study with  Mueller matrix ellipsometry?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Tutorial sesion:   Mueller Matrix Ellipsometry</dc:title>
  <dc:creator>Oriol</dc:creator>
  <cp:lastModifiedBy>Oriol</cp:lastModifiedBy>
  <cp:revision>162</cp:revision>
  <dcterms:created xsi:type="dcterms:W3CDTF">2015-02-05T17:06:21Z</dcterms:created>
  <dcterms:modified xsi:type="dcterms:W3CDTF">2015-02-26T00:08:17Z</dcterms:modified>
</cp:coreProperties>
</file>